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19" r:id="rId3"/>
    <p:sldMasterId id="2147483720" r:id="rId4"/>
    <p:sldMasterId id="2147483721" r:id="rId5"/>
    <p:sldMasterId id="2147483722" r:id="rId6"/>
    <p:sldMasterId id="214748372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</p:sldIdLst>
  <p:sldSz cy="5143500" cx="9144000"/>
  <p:notesSz cx="6858000" cy="9144000"/>
  <p:embeddedFontLst>
    <p:embeddedFont>
      <p:font typeface="Ubuntu"/>
      <p:regular r:id="rId94"/>
      <p:bold r:id="rId95"/>
      <p:italic r:id="rId96"/>
      <p:boldItalic r:id="rId97"/>
    </p:embeddedFont>
    <p:embeddedFont>
      <p:font typeface="Open Sans ExtraBold"/>
      <p:bold r:id="rId98"/>
      <p:boldItalic r:id="rId99"/>
    </p:embeddedFont>
    <p:embeddedFont>
      <p:font typeface="Open Sans Light"/>
      <p:regular r:id="rId100"/>
      <p:bold r:id="rId101"/>
      <p:italic r:id="rId102"/>
      <p:boldItalic r:id="rId103"/>
    </p:embeddedFont>
    <p:embeddedFont>
      <p:font typeface="Open Sans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OpenSans-boldItalic.fntdata"/><Relationship Id="rId106" Type="http://schemas.openxmlformats.org/officeDocument/2006/relationships/font" Target="fonts/OpenSans-italic.fntdata"/><Relationship Id="rId105" Type="http://schemas.openxmlformats.org/officeDocument/2006/relationships/font" Target="fonts/OpenSans-bold.fntdata"/><Relationship Id="rId104" Type="http://schemas.openxmlformats.org/officeDocument/2006/relationships/font" Target="fonts/OpenSans-regular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OpenSansLight-boldItalic.fntdata"/><Relationship Id="rId102" Type="http://schemas.openxmlformats.org/officeDocument/2006/relationships/font" Target="fonts/OpenSansLight-italic.fntdata"/><Relationship Id="rId101" Type="http://schemas.openxmlformats.org/officeDocument/2006/relationships/font" Target="fonts/OpenSansLight-bold.fntdata"/><Relationship Id="rId100" Type="http://schemas.openxmlformats.org/officeDocument/2006/relationships/font" Target="fonts/OpenSansLight-regular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Ubuntu-bold.fntdata"/><Relationship Id="rId94" Type="http://schemas.openxmlformats.org/officeDocument/2006/relationships/font" Target="fonts/Ubuntu-regular.fntdata"/><Relationship Id="rId97" Type="http://schemas.openxmlformats.org/officeDocument/2006/relationships/font" Target="fonts/Ubuntu-boldItalic.fntdata"/><Relationship Id="rId96" Type="http://schemas.openxmlformats.org/officeDocument/2006/relationships/font" Target="fonts/Ubuntu-italic.fntdata"/><Relationship Id="rId11" Type="http://schemas.openxmlformats.org/officeDocument/2006/relationships/slide" Target="slides/slide3.xml"/><Relationship Id="rId99" Type="http://schemas.openxmlformats.org/officeDocument/2006/relationships/font" Target="fonts/OpenSansExtraBold-boldItalic.fntdata"/><Relationship Id="rId10" Type="http://schemas.openxmlformats.org/officeDocument/2006/relationships/slide" Target="slides/slide2.xml"/><Relationship Id="rId98" Type="http://schemas.openxmlformats.org/officeDocument/2006/relationships/font" Target="fonts/OpenSansExtraBold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20fd61ac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20fd61a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620fd61ac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30d981f14_0_9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30d981f14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630d981f14_0_9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30d981f14_0_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30d981f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630d981f14_0_9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30d981f14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30d981f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630d981f14_0_9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30d981f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630d981f14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30d981f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30d981f1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0d981f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630d981f14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30ceff23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30ceff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630ceff23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30d981f14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630d981f1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630d981f14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30d981f14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30d981f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630d981f14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30d981f14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30d981f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630d981f14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30d981f14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30d981f1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630d981f14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30d981f14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30d981f1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630d981f14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30d981f14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630d981f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630d981f14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30d981f14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30d981f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630d981f14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30d981f14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30d981f1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(m:Movie) WHERE m.title CONTAINS "River Runs Through 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(m)-[:IN_GENRE]-&gt;(g:Genre)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(m)&lt;-[:DIRECTED]-(d:Director)-[:DIRECTED]-&gt;(o:Movie)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(m)&lt;-[:ACTED_IN]-(a:Actor)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(o)-[:IN_GENRE]-&gt;(go:Genre)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Movie(title: "River Runs Through It, A")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actedIn(first: 2)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inGenre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directed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directed(first: 3)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630d981f14_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30d981f14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30d981f1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"data":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"Movie":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"title": "River Runs Through It, A",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"actedIn":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"name": " Tom Skerritt"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"name": " Brad Pitt"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"inGenre":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"name": "Drama"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"directed":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"name": "Robert Redford",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"directed":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"title": "Conspirator, The"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"title": "Lions For Lambs"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"title": "Company You Keep, The"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"extensions":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"type": "READ_ONLY"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630d981f14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630d981f14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630d981f1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630d981f14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30d981f14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30d981f1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630d981f14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30d981f14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30d981f1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630d981f14_0_1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30d981f14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30d981f1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630d981f14_0_1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30d981f14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30d981f1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630d981f14_0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30d981f14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30d981f1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topCommunityOpenSourceProjects(first: 5)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author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screenName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630d981f14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30d981f14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30d981f1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Carbon for all code examples</a:t>
            </a:r>
            <a:endParaRPr/>
          </a:p>
        </p:txBody>
      </p:sp>
      <p:sp>
        <p:nvSpPr>
          <p:cNvPr id="758" name="Google Shape;758;g630d981f14_0_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30d981f14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30d981f1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630d981f14_0_1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30d981f14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30d981f1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630d981f14_0_1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30d981f14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30d981f1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630d981f14_0_2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30d981f14_0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30d981f1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CommunityBlog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title: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url: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author: DiscourseUser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DiscourseUser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screenName: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avatar: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Query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topCommunityBlogsAndContent(first: Int = 10): [CommunityBlog]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630d981f14_0_2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30d981f14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30d981f1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CommunityBlog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title: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url: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author: DiscourseUser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DiscourseUser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screenName: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avatar: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Query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topCommunityBlogsAndContent(first: Int = 10): [CommunityBlog]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630d981f14_0_2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30d981f14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630d981f1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CommunityBlog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title: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url: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author: DiscourseUser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DiscourseUser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screenName: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avatar: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Query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topCommunityBlogsAndContent(first: Int = 10): [CommunityBlog]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630d981f14_0_2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30d981f14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30d981f1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typeDefs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`type CommunityBlog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title: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url: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author: DiscourseUser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DiscourseUser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screenName: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avatar: String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Query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topCommunityBlogsAndContent(first: Int = 10): [CommunityBlog]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}`;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630d981f14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30d981f14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30d981f1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resolvers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Query: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topCommunityBlogsAndContent: (object, params, context)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	// TODO: check auth headers from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	// TODO: query the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	// TODO: validate / format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	// TODO: return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630d981f14_0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20fd61ac1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20fd61ac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620fd61ac1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30d981f14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30d981f1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cypherQuery =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 (u:DiscourseUser)-[:POSTED_CONTENT]-&gt;(t:DiscourseTopic)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WHERE t.approved AND NOT “Exclude” IN labels(t)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*,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1.0 * (duration.inSeconds(datetime(), t.createdAt)).seconds/10000 AS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u, t, ( (10.0 * t.rating) + t.likeCount + t.replyCount)/(ago^2) AS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u, COLLECT(t)[0] AS topic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u, topic LIMIT $first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630d981f14_0_2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630d981f1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630d981f1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resolvers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Query: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topCommunityBlogsAndContent: (_, params, context)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let session = context.driver.session();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const baseUrl = ‘https://community.neo4j.com/’;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// cypherQuery is defined above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session.run(cypherQuery, params)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.then( result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const resData = result.records.map(record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const user = record.get(“u”).properties,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topic = record.get(“topic”).properties;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return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title: topic.title,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url: baseUrl + “t/” + topic.slug,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author: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name: user.name,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screenName: user.screenName,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avatar: getAvatarUrl(user.avatarTemplate)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return resData;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.catch(error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console.log(error);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.finally( ()=&gt;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session.close();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})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630d981f14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30d981f14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630d981f1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typeDefs, resolvers } from “./graphql-schema”;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ApolloServer, makeExecutableSchema } from “apollo-server”;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v1 as neo4j } from “neo4j-driver”;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schema = makeExecutableSchema({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typeDefs,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driver = neo4j.driver(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process.env.NEO4J_URI || `bolt://localhost:7687`,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neo4j.auth.basic(“neo4j”, “neo4j”)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server = new ApolloServer({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context: { driver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schema: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server.listen(process.env.GRAPHQL_LISTEN_PORT, `0.0.0.0`).then(({ url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console.log(`GraphQL API ready at ${url}`);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630d981f14_0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30d981f14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30d981f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typeDefs, resolvers } from “./graphql-schema”;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ApolloServer, makeExecutableSchema } from “apollo-server”;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v1 as neo4j } from “neo4j-driver”;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schema = makeExecutableSchema({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typeDefs,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driver = neo4j.driver(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process.env.NEO4J_URI || `bolt://localhost:7687`,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neo4j.auth.basic(“neo4j”, “neo4j”)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server = new ApolloServer({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context: { driver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schema: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server.listen(process.env.GRAPHQL_LISTEN_PORT, `0.0.0.0`).then(({ url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console.log(`GraphQL API ready at ${url}`);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630d981f14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30d981f14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30d981f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typeDefs, resolvers } from “./graphql-schema”;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ApolloServer, makeExecutableSchema } from “apollo-server”;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v1 as neo4j } from “neo4j-driver”;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schema = makeExecutableSchema({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typeDefs,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driver = neo4j.driver(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process.env.NEO4J_URI || `bolt://localhost:7687`,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neo4j.auth.basic(“neo4j”, “neo4j”)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server = new ApolloServer({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context: { driver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schema: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server.listen(process.env.GRAPHQL_LISTEN_PORT, `0.0.0.0`).then(({ url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console.log(`GraphQL API ready at ${url}`);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630d981f14_0_2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630d981f14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630d981f1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typeDefs, resolvers } from “./graphql-schema”;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ApolloServer, makeExecutableSchema } from “apollo-server”;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v1 as neo4j } from “neo4j-driver”;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schema = makeExecutableSchema({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typeDefs,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driver = neo4j.driver(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process.env.NEO4J_URI || `bolt://localhost:7687`,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neo4j.auth.basic(“neo4j”, “neo4j”)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server = new ApolloServer({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context: { driver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schema: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server.listen(process.env.GRAPHQL_LISTEN_PORT, `0.0.0.0`).then(({ url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console.log(`GraphQL API ready at ${url}`);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630d981f14_0_2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630d981f14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630d981f1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typeDefs, resolvers } from “./graphql-schema”;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ApolloServer, makeExecutableSchema } from “apollo-server”;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 { v1 as neo4j } from “neo4j-driver”;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schema = makeExecutableSchema({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typeDefs,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driver = neo4j.driver(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process.env.NEO4J_URI || `bolt://localhost:7687`,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	neo4j.auth.basic(“neo4j”, “neo4j”)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server = new ApolloServer({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context: { driver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schema: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server.listen(process.env.GRAPHQL_LISTEN_PORT, `0.0.0.0`).then(({ url })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console.log(`GraphQL API ready at ${url}`);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630d981f14_0_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30d981f14_0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30d981f1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topCommunityOpenSourceProjects(first: 5)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author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screenName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630d981f14_0_3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630d981f14_0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630d981f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630d981f14_0_3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30d981f14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30d981f1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630d981f14_0_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20fd61ac1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20fd61a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620fd61ac1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30d981f14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30d981f1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630d981f14_0_3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630d981f14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630d981f1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630d981f14_0_3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630d981f14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630d981f1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630d981f14_0_3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630d981f14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630d981f1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630d981f14_0_3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30d981f14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630d981f1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630d981f14_0_3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630d981f14_0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630d981f1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630d981f14_0_3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30d981f14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30d981f1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630d981f14_0_3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630d981f14_0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630d981f1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630d981f14_0_4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30d981f14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30d981f1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630d981f14_0_4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630d981f14_0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630d981f1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630d981f14_0_4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20fd61ac1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20fd61ac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620fd61ac1_0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30d981f14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630d981f14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630d981f14_0_4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30d981f14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630d981f1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630d981f14_0_4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630d981f14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630d981f1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630d981f14_0_4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630d981f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630d981f14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620fd61ac1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620fd61a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620fd61ac1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630d981f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630d981f14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30ceff23f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30ceff2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630ceff23f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30ceff23f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30ceff2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630ceff23f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630ceff23f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630ceff23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630ceff23f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20fd61ac1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20fd61a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620fd61ac1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20fd61ac1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20fd61a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620fd61ac1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630d981f1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630d981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630d981f1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630d981f14_0_7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630d981f14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630d981f14_0_7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630d981f14_0_7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630d981f14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630d981f14_0_7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630d981f14_0_7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630d981f1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g630d981f14_0_7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630d981f14_0_8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630d981f14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630d981f14_0_8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630d981f14_0_8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630d981f14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630d981f14_0_8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630d981f14_0_8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630d981f14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630d981f14_0_8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630d981f14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630d981f14_0_9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30d981f14_0_8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30d981f14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630d981f14_0_8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630d981f14_0_8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630d981f14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630d981f14_0_8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30d981f14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630d981f14_0_8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30ceff2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630ceff2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30d981f14_0_8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30d981f14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630d981f14_0_8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0.png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2.png"/><Relationship Id="rId3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4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Relationship Id="rId3" Type="http://schemas.openxmlformats.org/officeDocument/2006/relationships/image" Target="../media/image54.png"/><Relationship Id="rId4" Type="http://schemas.openxmlformats.org/officeDocument/2006/relationships/image" Target="../media/image3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5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59.png"/><Relationship Id="rId4" Type="http://schemas.openxmlformats.org/officeDocument/2006/relationships/image" Target="../media/image4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62.png"/><Relationship Id="rId4" Type="http://schemas.openxmlformats.org/officeDocument/2006/relationships/image" Target="../media/image4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64.png"/><Relationship Id="rId4" Type="http://schemas.openxmlformats.org/officeDocument/2006/relationships/image" Target="../media/image4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0.png"/><Relationship Id="rId3" Type="http://schemas.openxmlformats.org/officeDocument/2006/relationships/image" Target="../media/image4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7.png"/><Relationship Id="rId3" Type="http://schemas.openxmlformats.org/officeDocument/2006/relationships/image" Target="../media/image4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Relationship Id="rId3" Type="http://schemas.openxmlformats.org/officeDocument/2006/relationships/image" Target="../media/image63.png"/><Relationship Id="rId4" Type="http://schemas.openxmlformats.org/officeDocument/2006/relationships/image" Target="../media/image4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8.png"/><Relationship Id="rId3" Type="http://schemas.openxmlformats.org/officeDocument/2006/relationships/image" Target="../media/image68.png"/><Relationship Id="rId4" Type="http://schemas.openxmlformats.org/officeDocument/2006/relationships/image" Target="../media/image4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0.png"/><Relationship Id="rId3" Type="http://schemas.openxmlformats.org/officeDocument/2006/relationships/image" Target="../media/image49.png"/><Relationship Id="rId4" Type="http://schemas.openxmlformats.org/officeDocument/2006/relationships/image" Target="../media/image7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reen">
  <p:cSld name="Title - Gree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9407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71CD9C">
                  <a:alpha val="40000"/>
                </a:srgbClr>
              </a:gs>
              <a:gs pos="100000">
                <a:srgbClr val="71CD9C">
                  <a:alpha val="60000"/>
                </a:srgbClr>
              </a:gs>
            </a:gsLst>
            <a:lin ang="16200000" scaled="0"/>
          </a:gradFill>
          <a:ln>
            <a:noFill/>
          </a:ln>
          <a:effectLst>
            <a:outerShdw blurRad="53975" rotWithShape="0" algn="tl">
              <a:srgbClr val="000000">
                <a:alpha val="6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17" name="Google Shape;17;p2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title"/>
          </p:nvPr>
        </p:nvSpPr>
        <p:spPr>
          <a:xfrm>
            <a:off x="611489" y="1615214"/>
            <a:ext cx="7516518" cy="76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639710" y="2417703"/>
            <a:ext cx="7488297" cy="20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Purple Footer">
  <p:cSld name="Blank - Purple Foo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>
            <p:ph type="title"/>
          </p:nvPr>
        </p:nvSpPr>
        <p:spPr>
          <a:xfrm>
            <a:off x="536226" y="521078"/>
            <a:ext cx="7921033" cy="607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98016" y="4755508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48956"/>
            <a:ext cx="9162288" cy="1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old">
  <p:cSld name="Title - Gold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/>
          <p:nvPr/>
        </p:nvSpPr>
        <p:spPr>
          <a:xfrm>
            <a:off x="0" y="0"/>
            <a:ext cx="9144000" cy="5171721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E2B944">
                  <a:alpha val="40000"/>
                </a:srgbClr>
              </a:gs>
              <a:gs pos="100000">
                <a:srgbClr val="E2B944">
                  <a:alpha val="60000"/>
                </a:srgbClr>
              </a:gs>
            </a:gsLst>
            <a:lin ang="19860001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611489" y="1615214"/>
            <a:ext cx="7516518" cy="76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83" name="Google Shape;83;p12"/>
          <p:cNvPicPr preferRelativeResize="0"/>
          <p:nvPr/>
        </p:nvPicPr>
        <p:blipFill rotWithShape="1">
          <a:blip r:embed="rId3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639710" y="2417703"/>
            <a:ext cx="7488297" cy="20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lackGraph.png" id="85" name="Google Shape;85;p12"/>
          <p:cNvPicPr preferRelativeResize="0"/>
          <p:nvPr/>
        </p:nvPicPr>
        <p:blipFill rotWithShape="1">
          <a:blip r:embed="rId4">
            <a:alphaModFix amt="16000"/>
          </a:blip>
          <a:srcRect b="16631" l="13032" r="8981" t="19176"/>
          <a:stretch/>
        </p:blipFill>
        <p:spPr>
          <a:xfrm rot="-559619">
            <a:off x="3174745" y="51295"/>
            <a:ext cx="7612469" cy="484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Purple">
  <p:cSld name="Title - Purp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DB96F7">
                  <a:alpha val="40000"/>
                </a:srgbClr>
              </a:gs>
              <a:gs pos="100000">
                <a:srgbClr val="DB96F7">
                  <a:alpha val="60000"/>
                </a:srgbClr>
              </a:gs>
            </a:gsLst>
            <a:lin ang="16200000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ckGraph.png" id="89" name="Google Shape;89;p13"/>
          <p:cNvPicPr preferRelativeResize="0"/>
          <p:nvPr/>
        </p:nvPicPr>
        <p:blipFill rotWithShape="1">
          <a:blip r:embed="rId3">
            <a:alphaModFix amt="16000"/>
          </a:blip>
          <a:srcRect b="16631" l="13032" r="8981" t="19176"/>
          <a:stretch/>
        </p:blipFill>
        <p:spPr>
          <a:xfrm>
            <a:off x="610664" y="-65849"/>
            <a:ext cx="8000028" cy="50865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611489" y="1615214"/>
            <a:ext cx="7516518" cy="76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39710" y="2417703"/>
            <a:ext cx="7488297" cy="20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white.png" id="92" name="Google Shape;92;p13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Green">
  <p:cSld name="Block - Gree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5014146"/>
            <a:ext cx="9144000" cy="128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0"/>
            <a:ext cx="4590815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71CD9C"/>
              </a:gs>
            </a:gsLst>
            <a:lin ang="19860001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263423" y="392256"/>
            <a:ext cx="3791181" cy="529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282349" y="1069450"/>
            <a:ext cx="4026243" cy="3399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Yellow">
  <p:cSld name="Block - Yellow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5014146"/>
            <a:ext cx="9144000" cy="128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0" y="0"/>
            <a:ext cx="4590815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E2B944"/>
              </a:gs>
            </a:gsLst>
            <a:lin ang="19860001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263423" y="392256"/>
            <a:ext cx="3791181" cy="529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282349" y="1069450"/>
            <a:ext cx="4026243" cy="3399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3681" y="49174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Purple">
  <p:cSld name="Block - Purp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0" y="5014146"/>
            <a:ext cx="9144000" cy="128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0" y="0"/>
            <a:ext cx="4590815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DB96F7"/>
              </a:gs>
            </a:gsLst>
            <a:lin ang="19860001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263423" y="392256"/>
            <a:ext cx="3791181" cy="529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282349" y="1069450"/>
            <a:ext cx="4026243" cy="3399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" name="Google Shape;12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288" cy="120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583260" y="379974"/>
            <a:ext cx="818267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reen">
  <p:cSld name="Title - Gree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/>
          <p:nvPr/>
        </p:nvSpPr>
        <p:spPr>
          <a:xfrm>
            <a:off x="0" y="9407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71CD9C">
                  <a:alpha val="40000"/>
                </a:srgbClr>
              </a:gs>
              <a:gs pos="100000">
                <a:srgbClr val="71CD9C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3975" rotWithShape="0" algn="tl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168" name="Google Shape;168;p30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woObj">
  <p:cSld name="TWO_OBJEC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type="title"/>
          </p:nvPr>
        </p:nvSpPr>
        <p:spPr>
          <a:xfrm>
            <a:off x="583261" y="379974"/>
            <a:ext cx="80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583261" y="1288814"/>
            <a:ext cx="3969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2"/>
          <p:cNvSpPr txBox="1"/>
          <p:nvPr>
            <p:ph idx="2" type="body"/>
          </p:nvPr>
        </p:nvSpPr>
        <p:spPr>
          <a:xfrm>
            <a:off x="4703704" y="1288814"/>
            <a:ext cx="39663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183" name="Google Shape;183;p32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583261" y="379974"/>
            <a:ext cx="808682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583261" y="1288814"/>
            <a:ext cx="3969924" cy="3226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703704" y="1288814"/>
            <a:ext cx="3966386" cy="3226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-9400" y="4765050"/>
            <a:ext cx="687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288" cy="1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31" y="4765059"/>
            <a:ext cx="1396943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3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Titled Columns">
  <p:cSld name="2 Titled 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type="title"/>
          </p:nvPr>
        </p:nvSpPr>
        <p:spPr>
          <a:xfrm>
            <a:off x="583260" y="384724"/>
            <a:ext cx="810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583259" y="1311227"/>
            <a:ext cx="390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393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4645028" y="13018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4949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>
            <p:ph idx="3" type="body"/>
          </p:nvPr>
        </p:nvSpPr>
        <p:spPr>
          <a:xfrm>
            <a:off x="583261" y="1890894"/>
            <a:ext cx="390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4" type="body"/>
          </p:nvPr>
        </p:nvSpPr>
        <p:spPr>
          <a:xfrm>
            <a:off x="4645028" y="1890894"/>
            <a:ext cx="40251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reen Footer">
  <p:cSld name="Blank - Green Foot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type="title"/>
          </p:nvPr>
        </p:nvSpPr>
        <p:spPr>
          <a:xfrm>
            <a:off x="536225" y="526818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Green" type="titleOnly">
  <p:cSld name="TITLE_ONLY">
    <p:bg>
      <p:bgPr>
        <a:gradFill>
          <a:gsLst>
            <a:gs pos="0">
              <a:srgbClr val="70B9F0"/>
            </a:gs>
            <a:gs pos="100000">
              <a:srgbClr val="71CD9C"/>
            </a:gs>
          </a:gsLst>
          <a:lin ang="1739844" scaled="0"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Yellow">
  <p:cSld name="Section - Yellow">
    <p:bg>
      <p:bgPr>
        <a:gradFill>
          <a:gsLst>
            <a:gs pos="0">
              <a:srgbClr val="70B9F0"/>
            </a:gs>
            <a:gs pos="100000">
              <a:srgbClr val="E2B944"/>
            </a:gs>
          </a:gsLst>
          <a:lin ang="1739844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206" name="Google Shape;206;p36"/>
          <p:cNvPicPr preferRelativeResize="0"/>
          <p:nvPr/>
        </p:nvPicPr>
        <p:blipFill rotWithShape="1">
          <a:blip r:embed="rId2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Purple">
  <p:cSld name="Section - Purple">
    <p:bg>
      <p:bgPr>
        <a:gradFill>
          <a:gsLst>
            <a:gs pos="0">
              <a:srgbClr val="70B9F0"/>
            </a:gs>
            <a:gs pos="100000">
              <a:srgbClr val="DB96F7"/>
            </a:gs>
          </a:gsLst>
          <a:lin ang="1739844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Yellow Footer">
  <p:cSld name="Blank - Yellow Foo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Purple Footer">
  <p:cSld name="Blank - Purple Foot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>
            <p:ph type="title"/>
          </p:nvPr>
        </p:nvSpPr>
        <p:spPr>
          <a:xfrm>
            <a:off x="536226" y="521078"/>
            <a:ext cx="792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48956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old">
  <p:cSld name="Title - Gold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0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0"/>
          <p:cNvSpPr/>
          <p:nvPr/>
        </p:nvSpPr>
        <p:spPr>
          <a:xfrm>
            <a:off x="0" y="0"/>
            <a:ext cx="9144000" cy="51717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E2B944">
                  <a:alpha val="40000"/>
                </a:srgbClr>
              </a:gs>
              <a:gs pos="100000">
                <a:srgbClr val="E2B944">
                  <a:alpha val="60000"/>
                </a:srgbClr>
              </a:gs>
            </a:gsLst>
            <a:lin ang="19859863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0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40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223" name="Google Shape;223;p40"/>
          <p:cNvPicPr preferRelativeResize="0"/>
          <p:nvPr/>
        </p:nvPicPr>
        <p:blipFill rotWithShape="1">
          <a:blip r:embed="rId3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lackGraph.png" id="225" name="Google Shape;225;p40"/>
          <p:cNvPicPr preferRelativeResize="0"/>
          <p:nvPr/>
        </p:nvPicPr>
        <p:blipFill rotWithShape="1">
          <a:blip r:embed="rId4">
            <a:alphaModFix amt="16000"/>
          </a:blip>
          <a:srcRect b="16632" l="13031" r="8983" t="19174"/>
          <a:stretch/>
        </p:blipFill>
        <p:spPr>
          <a:xfrm rot="-559565">
            <a:off x="3174786" y="51362"/>
            <a:ext cx="7612319" cy="48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Purple">
  <p:cSld name="Title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DB96F7">
                  <a:alpha val="40000"/>
                </a:srgbClr>
              </a:gs>
              <a:gs pos="100000">
                <a:srgbClr val="DB96F7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ckGraph.png" id="229" name="Google Shape;229;p41"/>
          <p:cNvPicPr preferRelativeResize="0"/>
          <p:nvPr/>
        </p:nvPicPr>
        <p:blipFill rotWithShape="1">
          <a:blip r:embed="rId3">
            <a:alphaModFix amt="16000"/>
          </a:blip>
          <a:srcRect b="16632" l="13031" r="8983" t="19174"/>
          <a:stretch/>
        </p:blipFill>
        <p:spPr>
          <a:xfrm>
            <a:off x="610664" y="-65849"/>
            <a:ext cx="8000100" cy="50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white.png" id="232" name="Google Shape;232;p41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Green">
  <p:cSld name="Block - Gree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71CD9C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2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42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240" name="Google Shape;240;p42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Titled Columns">
  <p:cSld name="2 Titled 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583260" y="384724"/>
            <a:ext cx="810918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583259" y="1311227"/>
            <a:ext cx="3904074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393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45028" y="130181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4949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0" y="4765050"/>
            <a:ext cx="64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288" cy="12074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idx="3" type="body"/>
          </p:nvPr>
        </p:nvSpPr>
        <p:spPr>
          <a:xfrm>
            <a:off x="583261" y="1890894"/>
            <a:ext cx="3904072" cy="2643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body"/>
          </p:nvPr>
        </p:nvSpPr>
        <p:spPr>
          <a:xfrm>
            <a:off x="4645028" y="1890894"/>
            <a:ext cx="4025062" cy="2643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5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Yellow">
  <p:cSld name="Block - Yellow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3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E2B944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3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5" name="Google Shape;245;p43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247" name="Google Shape;247;p43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Purple">
  <p:cSld name="Block - Purpl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4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DB96F7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2" name="Google Shape;252;p44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44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254" name="Google Shape;254;p44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reen">
  <p:cSld name="Title - Green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6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6"/>
          <p:cNvSpPr/>
          <p:nvPr/>
        </p:nvSpPr>
        <p:spPr>
          <a:xfrm>
            <a:off x="0" y="9407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71CD9C">
                  <a:alpha val="40000"/>
                </a:srgbClr>
              </a:gs>
              <a:gs pos="100000">
                <a:srgbClr val="71CD9C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3975" rotWithShape="0" algn="tl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263" name="Google Shape;263;p46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6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7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270" name="Google Shape;270;p47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7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woObj">
  <p:cSld name="TWO_OBJEC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>
            <p:ph type="title"/>
          </p:nvPr>
        </p:nvSpPr>
        <p:spPr>
          <a:xfrm>
            <a:off x="583261" y="379974"/>
            <a:ext cx="80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583261" y="1288814"/>
            <a:ext cx="3969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body"/>
          </p:nvPr>
        </p:nvSpPr>
        <p:spPr>
          <a:xfrm>
            <a:off x="4703704" y="1288814"/>
            <a:ext cx="39663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279" name="Google Shape;279;p48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Titled Columns">
  <p:cSld name="2 Titled Columns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 txBox="1"/>
          <p:nvPr>
            <p:ph type="title"/>
          </p:nvPr>
        </p:nvSpPr>
        <p:spPr>
          <a:xfrm>
            <a:off x="583260" y="384724"/>
            <a:ext cx="810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583259" y="1311227"/>
            <a:ext cx="390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393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4645028" y="13018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4949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287" name="Google Shape;287;p49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>
            <p:ph idx="3" type="body"/>
          </p:nvPr>
        </p:nvSpPr>
        <p:spPr>
          <a:xfrm>
            <a:off x="583261" y="1890894"/>
            <a:ext cx="390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49"/>
          <p:cNvSpPr txBox="1"/>
          <p:nvPr>
            <p:ph idx="4" type="body"/>
          </p:nvPr>
        </p:nvSpPr>
        <p:spPr>
          <a:xfrm>
            <a:off x="4645028" y="1890894"/>
            <a:ext cx="40251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reen Footer">
  <p:cSld name="Blank - Green Foot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0"/>
          <p:cNvSpPr txBox="1"/>
          <p:nvPr>
            <p:ph type="title"/>
          </p:nvPr>
        </p:nvSpPr>
        <p:spPr>
          <a:xfrm>
            <a:off x="536225" y="526818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50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295" name="Google Shape;295;p50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Green" type="titleOnly">
  <p:cSld name="TITLE_ONLY">
    <p:bg>
      <p:bgPr>
        <a:gradFill>
          <a:gsLst>
            <a:gs pos="0">
              <a:srgbClr val="70B9F0"/>
            </a:gs>
            <a:gs pos="100000">
              <a:srgbClr val="71CD9C"/>
            </a:gs>
          </a:gsLst>
          <a:lin ang="1739844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0" name="Google Shape;300;p51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301" name="Google Shape;301;p51"/>
          <p:cNvPicPr preferRelativeResize="0"/>
          <p:nvPr/>
        </p:nvPicPr>
        <p:blipFill rotWithShape="1">
          <a:blip r:embed="rId3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Yellow">
  <p:cSld name="Section - Yellow">
    <p:bg>
      <p:bgPr>
        <a:gradFill>
          <a:gsLst>
            <a:gs pos="0">
              <a:srgbClr val="70B9F0"/>
            </a:gs>
            <a:gs pos="100000">
              <a:srgbClr val="E2B944"/>
            </a:gs>
          </a:gsLst>
          <a:lin ang="1739844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" name="Google Shape;304;p52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305" name="Google Shape;305;p52"/>
          <p:cNvPicPr preferRelativeResize="0"/>
          <p:nvPr/>
        </p:nvPicPr>
        <p:blipFill rotWithShape="1">
          <a:blip r:embed="rId2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Purple">
  <p:cSld name="Section - Purple">
    <p:bg>
      <p:bgPr>
        <a:gradFill>
          <a:gsLst>
            <a:gs pos="0">
              <a:srgbClr val="70B9F0"/>
            </a:gs>
            <a:gs pos="100000">
              <a:srgbClr val="DB96F7"/>
            </a:gs>
          </a:gsLst>
          <a:lin ang="1739844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9" name="Google Shape;309;p53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310" name="Google Shape;310;p53"/>
          <p:cNvPicPr preferRelativeResize="0"/>
          <p:nvPr/>
        </p:nvPicPr>
        <p:blipFill rotWithShape="1">
          <a:blip r:embed="rId2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reen Footer">
  <p:cSld name="Blank - Green Foo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536225" y="526818"/>
            <a:ext cx="8080959" cy="559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39552"/>
            <a:ext cx="9162288" cy="120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/>
            </a:lvl1pPr>
            <a:lvl2pPr indent="0" lvl="1" marL="0" marR="0" rtl="0" algn="ctr">
              <a:spcBef>
                <a:spcPts val="0"/>
              </a:spcBef>
              <a:buNone/>
              <a:defRPr/>
            </a:lvl2pPr>
            <a:lvl3pPr indent="0" lvl="2" marL="0" marR="0" rtl="0" algn="ctr">
              <a:spcBef>
                <a:spcPts val="0"/>
              </a:spcBef>
              <a:buNone/>
              <a:defRPr/>
            </a:lvl3pPr>
            <a:lvl4pPr indent="0" lvl="3" marL="0" marR="0" rtl="0" algn="ctr">
              <a:spcBef>
                <a:spcPts val="0"/>
              </a:spcBef>
              <a:buNone/>
              <a:defRPr/>
            </a:lvl4pPr>
            <a:lvl5pPr indent="0" lvl="4" marL="0" marR="0" rtl="0" algn="ctr">
              <a:spcBef>
                <a:spcPts val="0"/>
              </a:spcBef>
              <a:buNone/>
              <a:defRPr/>
            </a:lvl5pPr>
            <a:lvl6pPr indent="0" lvl="5" marL="0" marR="0" rtl="0" algn="ctr">
              <a:spcBef>
                <a:spcPts val="0"/>
              </a:spcBef>
              <a:buNone/>
              <a:defRPr/>
            </a:lvl6pPr>
            <a:lvl7pPr indent="0" lvl="6" marL="0" marR="0" rtl="0" algn="ctr">
              <a:spcBef>
                <a:spcPts val="0"/>
              </a:spcBef>
              <a:buNone/>
              <a:defRPr/>
            </a:lvl7pPr>
            <a:lvl8pPr indent="0" lvl="7" marL="0" marR="0" rtl="0" algn="ctr">
              <a:spcBef>
                <a:spcPts val="0"/>
              </a:spcBef>
              <a:buNone/>
              <a:defRPr/>
            </a:lvl8pPr>
            <a:lvl9pPr indent="0" lvl="8" marL="0" marR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 b="0" i="0" sz="1000" u="none" cap="none" strike="noStrike">
              <a:solidFill>
                <a:srgbClr val="8B8B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Yellow Footer">
  <p:cSld name="Blank - Yellow Foot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type="title"/>
          </p:nvPr>
        </p:nvSpPr>
        <p:spPr>
          <a:xfrm>
            <a:off x="536226" y="530492"/>
            <a:ext cx="7939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5" name="Google Shape;315;p54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48969"/>
            <a:ext cx="9162300" cy="12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o4j_logo_gray.png" id="317" name="Google Shape;317;p54"/>
          <p:cNvPicPr preferRelativeResize="0"/>
          <p:nvPr/>
        </p:nvPicPr>
        <p:blipFill rotWithShape="1">
          <a:blip r:embed="rId4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Purple Footer">
  <p:cSld name="Blank - Purple Foot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5"/>
          <p:cNvSpPr txBox="1"/>
          <p:nvPr>
            <p:ph type="title"/>
          </p:nvPr>
        </p:nvSpPr>
        <p:spPr>
          <a:xfrm>
            <a:off x="536226" y="521078"/>
            <a:ext cx="792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1" name="Google Shape;321;p55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322" name="Google Shape;322;p55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48956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old">
  <p:cSld name="Title - Gold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6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6"/>
          <p:cNvSpPr/>
          <p:nvPr/>
        </p:nvSpPr>
        <p:spPr>
          <a:xfrm>
            <a:off x="0" y="0"/>
            <a:ext cx="9144000" cy="51717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E2B944">
                  <a:alpha val="40000"/>
                </a:srgbClr>
              </a:gs>
              <a:gs pos="100000">
                <a:srgbClr val="E2B944">
                  <a:alpha val="60000"/>
                </a:srgbClr>
              </a:gs>
            </a:gsLst>
            <a:lin ang="19859863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6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8" name="Google Shape;328;p56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329" name="Google Shape;329;p56"/>
          <p:cNvPicPr preferRelativeResize="0"/>
          <p:nvPr/>
        </p:nvPicPr>
        <p:blipFill rotWithShape="1">
          <a:blip r:embed="rId3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lackGraph.png" id="331" name="Google Shape;331;p56"/>
          <p:cNvPicPr preferRelativeResize="0"/>
          <p:nvPr/>
        </p:nvPicPr>
        <p:blipFill rotWithShape="1">
          <a:blip r:embed="rId4">
            <a:alphaModFix amt="16000"/>
          </a:blip>
          <a:srcRect b="16632" l="13031" r="8983" t="19174"/>
          <a:stretch/>
        </p:blipFill>
        <p:spPr>
          <a:xfrm rot="-559565">
            <a:off x="3174786" y="51362"/>
            <a:ext cx="7612319" cy="48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Purple">
  <p:cSld name="Title - Purple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7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DB96F7">
                  <a:alpha val="40000"/>
                </a:srgbClr>
              </a:gs>
              <a:gs pos="100000">
                <a:srgbClr val="DB96F7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ckGraph.png" id="335" name="Google Shape;335;p57"/>
          <p:cNvPicPr preferRelativeResize="0"/>
          <p:nvPr/>
        </p:nvPicPr>
        <p:blipFill rotWithShape="1">
          <a:blip r:embed="rId3">
            <a:alphaModFix amt="16000"/>
          </a:blip>
          <a:srcRect b="16632" l="13031" r="8983" t="19174"/>
          <a:stretch/>
        </p:blipFill>
        <p:spPr>
          <a:xfrm>
            <a:off x="610664" y="-65849"/>
            <a:ext cx="8000100" cy="50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7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" name="Google Shape;337;p57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white.png" id="338" name="Google Shape;338;p57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Green">
  <p:cSld name="Block - Green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8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71CD9C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4" name="Google Shape;344;p58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58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346" name="Google Shape;346;p58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Yellow">
  <p:cSld name="Block - Yellow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9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E2B944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9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1" name="Google Shape;351;p59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353" name="Google Shape;353;p59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Purple">
  <p:cSld name="Block - Purple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0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DB96F7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60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8" name="Google Shape;358;p60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60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360" name="Google Shape;360;p60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reen">
  <p:cSld name="Title - Green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/>
          <p:nvPr/>
        </p:nvPicPr>
        <p:blipFill rotWithShape="1">
          <a:blip r:embed="rId2">
            <a:alphaModFix amt="74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2"/>
          <p:cNvSpPr/>
          <p:nvPr/>
        </p:nvSpPr>
        <p:spPr>
          <a:xfrm>
            <a:off x="0" y="9407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71CD9C">
                  <a:alpha val="40000"/>
                </a:srgbClr>
              </a:gs>
              <a:gs pos="100000">
                <a:srgbClr val="71CD9C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3975" rotWithShape="0" algn="tl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369" name="Google Shape;369;p62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1" name="Google Shape;371;p62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3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3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63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376" name="Google Shape;376;p63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 type="twoObj">
  <p:cSld name="TWO_OBJECTS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4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4"/>
          <p:cNvSpPr txBox="1"/>
          <p:nvPr>
            <p:ph type="title"/>
          </p:nvPr>
        </p:nvSpPr>
        <p:spPr>
          <a:xfrm>
            <a:off x="583261" y="379974"/>
            <a:ext cx="808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2" name="Google Shape;382;p64"/>
          <p:cNvSpPr txBox="1"/>
          <p:nvPr>
            <p:ph idx="1" type="body"/>
          </p:nvPr>
        </p:nvSpPr>
        <p:spPr>
          <a:xfrm>
            <a:off x="583261" y="1288814"/>
            <a:ext cx="39699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" name="Google Shape;383;p64"/>
          <p:cNvSpPr txBox="1"/>
          <p:nvPr>
            <p:ph idx="2" type="body"/>
          </p:nvPr>
        </p:nvSpPr>
        <p:spPr>
          <a:xfrm>
            <a:off x="4703704" y="1288814"/>
            <a:ext cx="3966300" cy="3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p64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385" name="Google Shape;385;p64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Green" type="titleOnly">
  <p:cSld name="TITLE_ONLY">
    <p:bg>
      <p:bgPr>
        <a:gradFill>
          <a:gsLst>
            <a:gs pos="0">
              <a:srgbClr val="70B9F0"/>
            </a:gs>
            <a:gs pos="100000">
              <a:srgbClr val="71CD9C"/>
            </a:gs>
          </a:gsLst>
          <a:lin ang="17400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780815" y="1154250"/>
            <a:ext cx="7516518" cy="261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675" y="4477327"/>
            <a:ext cx="1114000" cy="5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Titled Columns">
  <p:cSld name="2 Titled 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5"/>
          <p:cNvSpPr txBox="1"/>
          <p:nvPr>
            <p:ph type="title"/>
          </p:nvPr>
        </p:nvSpPr>
        <p:spPr>
          <a:xfrm>
            <a:off x="583260" y="384724"/>
            <a:ext cx="810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0" name="Google Shape;390;p65"/>
          <p:cNvSpPr txBox="1"/>
          <p:nvPr>
            <p:ph idx="1" type="body"/>
          </p:nvPr>
        </p:nvSpPr>
        <p:spPr>
          <a:xfrm>
            <a:off x="583259" y="1311227"/>
            <a:ext cx="39042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393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" name="Google Shape;391;p65"/>
          <p:cNvSpPr txBox="1"/>
          <p:nvPr>
            <p:ph idx="2" type="body"/>
          </p:nvPr>
        </p:nvSpPr>
        <p:spPr>
          <a:xfrm>
            <a:off x="4645028" y="1301819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2400" u="none" cap="none" strike="noStrike">
                <a:solidFill>
                  <a:srgbClr val="94949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  <a:defRPr b="1" i="1" sz="18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65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393" name="Google Shape;393;p65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5"/>
          <p:cNvSpPr txBox="1"/>
          <p:nvPr>
            <p:ph idx="3" type="body"/>
          </p:nvPr>
        </p:nvSpPr>
        <p:spPr>
          <a:xfrm>
            <a:off x="583261" y="1890894"/>
            <a:ext cx="39042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65"/>
          <p:cNvSpPr txBox="1"/>
          <p:nvPr>
            <p:ph idx="4" type="body"/>
          </p:nvPr>
        </p:nvSpPr>
        <p:spPr>
          <a:xfrm>
            <a:off x="4645028" y="1890894"/>
            <a:ext cx="40251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Green Footer">
  <p:cSld name="Blank - Green Footer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6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6"/>
          <p:cNvSpPr txBox="1"/>
          <p:nvPr>
            <p:ph type="title"/>
          </p:nvPr>
        </p:nvSpPr>
        <p:spPr>
          <a:xfrm>
            <a:off x="536225" y="526818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0" name="Google Shape;400;p66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401" name="Google Shape;401;p66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39552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Green" type="titleOnly">
  <p:cSld name="TITLE_ONLY">
    <p:bg>
      <p:bgPr>
        <a:gradFill>
          <a:gsLst>
            <a:gs pos="0">
              <a:srgbClr val="70B9F0"/>
            </a:gs>
            <a:gs pos="100000">
              <a:srgbClr val="71CD9C"/>
            </a:gs>
          </a:gsLst>
          <a:lin ang="1739844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7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6" name="Google Shape;406;p67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Yellow">
  <p:cSld name="Section - Yellow">
    <p:bg>
      <p:bgPr>
        <a:gradFill>
          <a:gsLst>
            <a:gs pos="0">
              <a:srgbClr val="70B9F0"/>
            </a:gs>
            <a:gs pos="100000">
              <a:srgbClr val="E2B944"/>
            </a:gs>
          </a:gsLst>
          <a:lin ang="1739844" scaled="0"/>
        </a:gra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9" name="Google Shape;409;p68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410" name="Google Shape;410;p68"/>
          <p:cNvPicPr preferRelativeResize="0"/>
          <p:nvPr/>
        </p:nvPicPr>
        <p:blipFill rotWithShape="1">
          <a:blip r:embed="rId2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Purple">
  <p:cSld name="Section - Purple">
    <p:bg>
      <p:bgPr>
        <a:gradFill>
          <a:gsLst>
            <a:gs pos="0">
              <a:srgbClr val="70B9F0"/>
            </a:gs>
            <a:gs pos="100000">
              <a:srgbClr val="DB96F7"/>
            </a:gs>
          </a:gsLst>
          <a:lin ang="1739844" scaled="0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4" name="Google Shape;414;p69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415" name="Google Shape;415;p69"/>
          <p:cNvPicPr preferRelativeResize="0"/>
          <p:nvPr/>
        </p:nvPicPr>
        <p:blipFill rotWithShape="1">
          <a:blip r:embed="rId2">
            <a:alphaModFix/>
          </a:blip>
          <a:srcRect b="8047" l="0" r="0" t="8038"/>
          <a:stretch/>
        </p:blipFill>
        <p:spPr>
          <a:xfrm>
            <a:off x="4020546" y="4456331"/>
            <a:ext cx="1059600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Yellow Footer">
  <p:cSld name="Blank - Yellow Footer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0"/>
          <p:cNvSpPr txBox="1"/>
          <p:nvPr>
            <p:ph type="title"/>
          </p:nvPr>
        </p:nvSpPr>
        <p:spPr>
          <a:xfrm>
            <a:off x="536226" y="530492"/>
            <a:ext cx="7939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0" name="Google Shape;420;p70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48969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Purple Footer">
  <p:cSld name="Blank - Purple Footer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1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1"/>
          <p:cNvSpPr txBox="1"/>
          <p:nvPr>
            <p:ph type="title"/>
          </p:nvPr>
        </p:nvSpPr>
        <p:spPr>
          <a:xfrm>
            <a:off x="536226" y="521078"/>
            <a:ext cx="792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 ExtraBold"/>
              <a:buNone/>
              <a:defRPr b="1" i="0" sz="3000" u="none" cap="none" strike="noStrik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5" name="Google Shape;425;p71"/>
          <p:cNvSpPr txBox="1"/>
          <p:nvPr>
            <p:ph idx="12" type="sldNum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gray.png" id="426" name="Google Shape;426;p71"/>
          <p:cNvPicPr preferRelativeResize="0"/>
          <p:nvPr/>
        </p:nvPicPr>
        <p:blipFill rotWithShape="1">
          <a:blip r:embed="rId3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407" y="5048956"/>
            <a:ext cx="9162300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Gold">
  <p:cSld name="Title - Gold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2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2"/>
          <p:cNvSpPr/>
          <p:nvPr/>
        </p:nvSpPr>
        <p:spPr>
          <a:xfrm>
            <a:off x="0" y="0"/>
            <a:ext cx="9144000" cy="51717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E2B944">
                  <a:alpha val="40000"/>
                </a:srgbClr>
              </a:gs>
              <a:gs pos="100000">
                <a:srgbClr val="E2B944">
                  <a:alpha val="60000"/>
                </a:srgbClr>
              </a:gs>
            </a:gsLst>
            <a:lin ang="19859863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72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2" name="Google Shape;432;p72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neo4j_logo_white.png" id="433" name="Google Shape;433;p72"/>
          <p:cNvPicPr preferRelativeResize="0"/>
          <p:nvPr/>
        </p:nvPicPr>
        <p:blipFill rotWithShape="1">
          <a:blip r:embed="rId3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2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BlackGraph.png" id="435" name="Google Shape;435;p72"/>
          <p:cNvPicPr preferRelativeResize="0"/>
          <p:nvPr/>
        </p:nvPicPr>
        <p:blipFill rotWithShape="1">
          <a:blip r:embed="rId4">
            <a:alphaModFix amt="16000"/>
          </a:blip>
          <a:srcRect b="16632" l="13031" r="8983" t="19174"/>
          <a:stretch/>
        </p:blipFill>
        <p:spPr>
          <a:xfrm rot="-559565">
            <a:off x="3174786" y="51362"/>
            <a:ext cx="7612319" cy="48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Purple">
  <p:cSld name="Title - Purpl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3"/>
          <p:cNvPicPr preferRelativeResize="0"/>
          <p:nvPr/>
        </p:nvPicPr>
        <p:blipFill rotWithShape="1">
          <a:blip r:embed="rId2">
            <a:alphaModFix amt="62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0B9F0">
                  <a:alpha val="60000"/>
                </a:srgbClr>
              </a:gs>
              <a:gs pos="33000">
                <a:srgbClr val="70B9F0">
                  <a:alpha val="40000"/>
                </a:srgbClr>
              </a:gs>
              <a:gs pos="66000">
                <a:srgbClr val="DB96F7">
                  <a:alpha val="40000"/>
                </a:srgbClr>
              </a:gs>
              <a:gs pos="100000">
                <a:srgbClr val="DB96F7">
                  <a:alpha val="60000"/>
                </a:srgbClr>
              </a:gs>
            </a:gsLst>
            <a:lin ang="16200038" scaled="0"/>
          </a:gradFill>
          <a:ln>
            <a:noFill/>
          </a:ln>
          <a:effectLst>
            <a:outerShdw blurRad="50800" rotWithShape="0" algn="tl" dir="2700000" dist="12700">
              <a:srgbClr val="000000">
                <a:alpha val="6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ackGraph.png" id="439" name="Google Shape;439;p73"/>
          <p:cNvPicPr preferRelativeResize="0"/>
          <p:nvPr/>
        </p:nvPicPr>
        <p:blipFill rotWithShape="1">
          <a:blip r:embed="rId3">
            <a:alphaModFix amt="16000"/>
          </a:blip>
          <a:srcRect b="16632" l="13031" r="8983" t="19174"/>
          <a:stretch/>
        </p:blipFill>
        <p:spPr>
          <a:xfrm>
            <a:off x="610664" y="-65849"/>
            <a:ext cx="8000100" cy="50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3"/>
          <p:cNvSpPr txBox="1"/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0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639710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white.png" id="442" name="Google Shape;442;p73"/>
          <p:cNvPicPr preferRelativeResize="0"/>
          <p:nvPr/>
        </p:nvPicPr>
        <p:blipFill rotWithShape="1">
          <a:blip r:embed="rId4">
            <a:alphaModFix/>
          </a:blip>
          <a:srcRect b="8047" l="0" r="0" t="8038"/>
          <a:stretch/>
        </p:blipFill>
        <p:spPr>
          <a:xfrm>
            <a:off x="7673531" y="4456330"/>
            <a:ext cx="1059600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3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Green">
  <p:cSld name="Block - Gree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4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71CD9C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4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8" name="Google Shape;448;p74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74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450" name="Google Shape;450;p74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Yellow">
  <p:cSld name="Section - Yellow">
    <p:bg>
      <p:bgPr>
        <a:gradFill>
          <a:gsLst>
            <a:gs pos="0">
              <a:srgbClr val="70B9F0"/>
            </a:gs>
            <a:gs pos="100000">
              <a:srgbClr val="E2B944"/>
            </a:gs>
          </a:gsLst>
          <a:lin ang="1740000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780815" y="1154250"/>
            <a:ext cx="7516518" cy="261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03" y="4321055"/>
            <a:ext cx="1323735" cy="7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Yellow">
  <p:cSld name="Block - Yellow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5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5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E2B944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75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5" name="Google Shape;455;p75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75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457" name="Google Shape;457;p75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ock - Purple">
  <p:cSld name="Block - Purple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6"/>
          <p:cNvSpPr/>
          <p:nvPr/>
        </p:nvSpPr>
        <p:spPr>
          <a:xfrm>
            <a:off x="0" y="5014146"/>
            <a:ext cx="9144000" cy="1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76"/>
          <p:cNvSpPr/>
          <p:nvPr/>
        </p:nvSpPr>
        <p:spPr>
          <a:xfrm>
            <a:off x="0" y="0"/>
            <a:ext cx="4590900" cy="5143500"/>
          </a:xfrm>
          <a:prstGeom prst="rect">
            <a:avLst/>
          </a:prstGeom>
          <a:gradFill>
            <a:gsLst>
              <a:gs pos="0">
                <a:srgbClr val="70B9F0"/>
              </a:gs>
              <a:gs pos="100000">
                <a:srgbClr val="DB96F7"/>
              </a:gs>
            </a:gsLst>
            <a:lin ang="19859863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6"/>
          <p:cNvSpPr txBox="1"/>
          <p:nvPr>
            <p:ph type="title"/>
          </p:nvPr>
        </p:nvSpPr>
        <p:spPr>
          <a:xfrm>
            <a:off x="263423" y="392256"/>
            <a:ext cx="3791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None/>
              <a:defRPr b="1" i="0" sz="2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2" name="Google Shape;462;p76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76"/>
          <p:cNvSpPr txBox="1"/>
          <p:nvPr>
            <p:ph idx="1" type="body"/>
          </p:nvPr>
        </p:nvSpPr>
        <p:spPr>
          <a:xfrm>
            <a:off x="282349" y="1069450"/>
            <a:ext cx="40263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o4j_logo_gray.png" id="464" name="Google Shape;464;p76"/>
          <p:cNvPicPr preferRelativeResize="0"/>
          <p:nvPr/>
        </p:nvPicPr>
        <p:blipFill rotWithShape="1">
          <a:blip r:embed="rId2">
            <a:alphaModFix/>
          </a:blip>
          <a:srcRect b="7475" l="0" r="0" t="7475"/>
          <a:stretch/>
        </p:blipFill>
        <p:spPr>
          <a:xfrm>
            <a:off x="8259703" y="4704666"/>
            <a:ext cx="741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- Purple">
  <p:cSld name="Section - Purple">
    <p:bg>
      <p:bgPr>
        <a:gradFill>
          <a:gsLst>
            <a:gs pos="0">
              <a:srgbClr val="70B9F0"/>
            </a:gs>
            <a:gs pos="100000">
              <a:srgbClr val="DB96F7"/>
            </a:gs>
          </a:gsLst>
          <a:lin ang="174000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ExtraBold"/>
              <a:buNone/>
              <a:defRPr b="1" i="0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9250" y="382225"/>
            <a:ext cx="6255400" cy="39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03" y="4321055"/>
            <a:ext cx="1323735" cy="7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Yellow Footer">
  <p:cSld name="Blank - Yellow Foo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842250" y="44724"/>
            <a:ext cx="7569400" cy="47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type="title"/>
          </p:nvPr>
        </p:nvSpPr>
        <p:spPr>
          <a:xfrm>
            <a:off x="536226" y="530492"/>
            <a:ext cx="7939848" cy="570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 ExtraBold"/>
              <a:buNone/>
              <a:defRPr b="0" i="0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98016" y="4755508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07" y="5048969"/>
            <a:ext cx="9162288" cy="1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281" y="4765047"/>
            <a:ext cx="1396943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83261" y="1237224"/>
            <a:ext cx="8182670" cy="3443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583261" y="1237224"/>
            <a:ext cx="81828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583261" y="1237224"/>
            <a:ext cx="81828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583261" y="1237224"/>
            <a:ext cx="8182800" cy="3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b="0" i="1" sz="2000" u="none" cap="none" strike="noStrik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3" name="Google Shape;363;p61"/>
          <p:cNvSpPr txBox="1"/>
          <p:nvPr>
            <p:ph idx="12" type="sldNum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Relationship Id="rId6" Type="http://schemas.openxmlformats.org/officeDocument/2006/relationships/hyperlink" Target="https://849a4698.databases.neo4j.io/browser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Relationship Id="rId4" Type="http://schemas.openxmlformats.org/officeDocument/2006/relationships/hyperlink" Target="http://nodes2019.grandstack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ovies.grandstack.io" TargetMode="External"/><Relationship Id="rId4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8.png"/><Relationship Id="rId4" Type="http://schemas.openxmlformats.org/officeDocument/2006/relationships/image" Target="../media/image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hyperlink" Target="https://blog.apollographql.com/the-anatomy-of-a-graphql-query-6dffa9e9e74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3.png"/><Relationship Id="rId4" Type="http://schemas.openxmlformats.org/officeDocument/2006/relationships/hyperlink" Target="https://blog.apollographql.com/the-anatomy-of-a-graphql-query-6dffa9e9e74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5.png"/><Relationship Id="rId4" Type="http://schemas.openxmlformats.org/officeDocument/2006/relationships/image" Target="../media/image8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mmunity.neo4j.com/" TargetMode="External"/><Relationship Id="rId4" Type="http://schemas.openxmlformats.org/officeDocument/2006/relationships/image" Target="../media/image1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ommunityapi.neo4jlabs.com" TargetMode="External"/><Relationship Id="rId4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5.png"/><Relationship Id="rId4" Type="http://schemas.openxmlformats.org/officeDocument/2006/relationships/hyperlink" Target="https://hackernoon.com/building-trending-activity-feeds-using-graphql-and-neo4j-e62ee790238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9.png"/><Relationship Id="rId4" Type="http://schemas.openxmlformats.org/officeDocument/2006/relationships/hyperlink" Target="http://138.197.15.1:7474/browser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1.png"/><Relationship Id="rId4" Type="http://schemas.openxmlformats.org/officeDocument/2006/relationships/image" Target="../media/image1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2.png"/><Relationship Id="rId4" Type="http://schemas.openxmlformats.org/officeDocument/2006/relationships/hyperlink" Target="https://graphql.org/learn/schema/#type-languag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Relationship Id="rId4" Type="http://schemas.openxmlformats.org/officeDocument/2006/relationships/hyperlink" Target="https://graphql.org/learn/schema/#type-languag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raphql.org/learn/execution/#root-fields-resolvers" TargetMode="External"/><Relationship Id="rId4" Type="http://schemas.openxmlformats.org/officeDocument/2006/relationships/image" Target="../media/image9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Relationship Id="rId4" Type="http://schemas.openxmlformats.org/officeDocument/2006/relationships/hyperlink" Target="https://grandstack.io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5.png"/><Relationship Id="rId4" Type="http://schemas.openxmlformats.org/officeDocument/2006/relationships/hyperlink" Target="https://hackernoon.com/building-trending-activity-feeds-using-graphql-and-neo4j-e62ee790238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8.png"/><Relationship Id="rId4" Type="http://schemas.openxmlformats.org/officeDocument/2006/relationships/hyperlink" Target="https://www.apollographql.com/docs/apollo-server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communityapi.neo4jlabs.com" TargetMode="External"/><Relationship Id="rId4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blog.grandstack.io/five-common-graphql-problems-and-how-neo4j-graphql-aims-to-solve-them-e9a8999c8d43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Relationship Id="rId7" Type="http://schemas.openxmlformats.org/officeDocument/2006/relationships/image" Target="../media/image126.png"/><Relationship Id="rId8" Type="http://schemas.openxmlformats.org/officeDocument/2006/relationships/image" Target="../media/image10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7.png"/><Relationship Id="rId4" Type="http://schemas.openxmlformats.org/officeDocument/2006/relationships/image" Target="../media/image1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8.png"/><Relationship Id="rId4" Type="http://schemas.openxmlformats.org/officeDocument/2006/relationships/hyperlink" Target="https://blog.grandstack.io/complex-graphql-filtering-with-neo4j-graphql-js-aef19ad06c3e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9.png"/><Relationship Id="rId4" Type="http://schemas.openxmlformats.org/officeDocument/2006/relationships/image" Target="../media/image1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1.png"/><Relationship Id="rId4" Type="http://schemas.openxmlformats.org/officeDocument/2006/relationships/hyperlink" Target="https://grandstack.io/docs/neo4j-graphql-js.html#cypher-directive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npmjs.com/package/neo4j-graphql-js" TargetMode="External"/><Relationship Id="rId4" Type="http://schemas.openxmlformats.org/officeDocument/2006/relationships/image" Target="../media/image1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5" Type="http://schemas.openxmlformats.org/officeDocument/2006/relationships/image" Target="../media/image116.png"/><Relationship Id="rId6" Type="http://schemas.openxmlformats.org/officeDocument/2006/relationships/image" Target="../media/image115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4.png"/><Relationship Id="rId4" Type="http://schemas.openxmlformats.org/officeDocument/2006/relationships/hyperlink" Target="https://github.com/grand-stack/grand-stack-starter/tree/master/api/sr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summit.graphql.com/speakers" TargetMode="External"/><Relationship Id="rId4" Type="http://schemas.openxmlformats.org/officeDocument/2006/relationships/image" Target="../media/image142.png"/><Relationship Id="rId5" Type="http://schemas.openxmlformats.org/officeDocument/2006/relationships/image" Target="../media/image1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0.png"/><Relationship Id="rId4" Type="http://schemas.openxmlformats.org/officeDocument/2006/relationships/image" Target="../media/image125.png"/><Relationship Id="rId5" Type="http://schemas.openxmlformats.org/officeDocument/2006/relationships/image" Target="../media/image127.png"/><Relationship Id="rId6" Type="http://schemas.openxmlformats.org/officeDocument/2006/relationships/image" Target="../media/image140.png"/><Relationship Id="rId7" Type="http://schemas.openxmlformats.org/officeDocument/2006/relationships/image" Target="../media/image129.png"/><Relationship Id="rId8" Type="http://schemas.openxmlformats.org/officeDocument/2006/relationships/image" Target="../media/image1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johnymontana/NODES2019-GRANDstack" TargetMode="External"/><Relationship Id="rId4" Type="http://schemas.openxmlformats.org/officeDocument/2006/relationships/image" Target="../media/image1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2.png"/><Relationship Id="rId4" Type="http://schemas.openxmlformats.org/officeDocument/2006/relationships/hyperlink" Target="https://github.com/grand-stack/grand-stack-starter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com/grand-stack/grand-stack-starter" TargetMode="External"/><Relationship Id="rId4" Type="http://schemas.openxmlformats.org/officeDocument/2006/relationships/image" Target="../media/image1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grand-stack/grand-stack-starter" TargetMode="External"/><Relationship Id="rId4" Type="http://schemas.openxmlformats.org/officeDocument/2006/relationships/image" Target="../media/image1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1.png"/><Relationship Id="rId4" Type="http://schemas.openxmlformats.org/officeDocument/2006/relationships/image" Target="../media/image123.png"/><Relationship Id="rId5" Type="http://schemas.openxmlformats.org/officeDocument/2006/relationships/image" Target="../media/image133.png"/><Relationship Id="rId6" Type="http://schemas.openxmlformats.org/officeDocument/2006/relationships/image" Target="../media/image66.png"/><Relationship Id="rId7" Type="http://schemas.openxmlformats.org/officeDocument/2006/relationships/hyperlink" Target="https://grandstack.io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5.png"/><Relationship Id="rId4" Type="http://schemas.openxmlformats.org/officeDocument/2006/relationships/image" Target="../media/image137.png"/><Relationship Id="rId5" Type="http://schemas.openxmlformats.org/officeDocument/2006/relationships/image" Target="../media/image1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6.png"/><Relationship Id="rId4" Type="http://schemas.openxmlformats.org/officeDocument/2006/relationships/image" Target="../media/image166.png"/><Relationship Id="rId5" Type="http://schemas.openxmlformats.org/officeDocument/2006/relationships/hyperlink" Target="https://community.neo4j.com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7.png"/><Relationship Id="rId4" Type="http://schemas.openxmlformats.org/officeDocument/2006/relationships/image" Target="../media/image146.png"/><Relationship Id="rId5" Type="http://schemas.openxmlformats.org/officeDocument/2006/relationships/hyperlink" Target="https://medium.com/ft-product-technology/ready-steady-crash-eeae63e89a77" TargetMode="External"/><Relationship Id="rId6" Type="http://schemas.openxmlformats.org/officeDocument/2006/relationships/image" Target="../media/image159.png"/><Relationship Id="rId7" Type="http://schemas.openxmlformats.org/officeDocument/2006/relationships/hyperlink" Target="https://speakerdeck.com/wheresrhys/a-field-guide-to-the-financial-time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5.png"/><Relationship Id="rId4" Type="http://schemas.openxmlformats.org/officeDocument/2006/relationships/image" Target="../media/image164.png"/><Relationship Id="rId5" Type="http://schemas.openxmlformats.org/officeDocument/2006/relationships/hyperlink" Target="https://community.neo4j.com/t/online-meetup-using-neo4j-and-graphql-to-build-human-connection/8213?source=post_page-----da9fec23eb23----------------------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9.png"/><Relationship Id="rId4" Type="http://schemas.openxmlformats.org/officeDocument/2006/relationships/image" Target="../media/image1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foundation.graphql.org/" TargetMode="External"/><Relationship Id="rId4" Type="http://schemas.openxmlformats.org/officeDocument/2006/relationships/image" Target="../media/image143.png"/><Relationship Id="rId5" Type="http://schemas.openxmlformats.org/officeDocument/2006/relationships/image" Target="../media/image156.png"/><Relationship Id="rId6" Type="http://schemas.openxmlformats.org/officeDocument/2006/relationships/image" Target="../media/image1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9.png"/><Relationship Id="rId4" Type="http://schemas.openxmlformats.org/officeDocument/2006/relationships/image" Target="../media/image157.png"/><Relationship Id="rId5" Type="http://schemas.openxmlformats.org/officeDocument/2006/relationships/hyperlink" Target="https://nodes2019-app.grandstack.io/" TargetMode="External"/><Relationship Id="rId6" Type="http://schemas.openxmlformats.org/officeDocument/2006/relationships/hyperlink" Target="https://neo4j.com/online-summit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summit.graphql.com/speakers" TargetMode="External"/><Relationship Id="rId4" Type="http://schemas.openxmlformats.org/officeDocument/2006/relationships/image" Target="../media/image1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grandstack.io/survey" TargetMode="External"/><Relationship Id="rId4" Type="http://schemas.openxmlformats.org/officeDocument/2006/relationships/image" Target="../media/image1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2.png"/><Relationship Id="rId4" Type="http://schemas.openxmlformats.org/officeDocument/2006/relationships/hyperlink" Target="https://grandstack.io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grandstack.io" TargetMode="External"/><Relationship Id="rId4" Type="http://schemas.openxmlformats.org/officeDocument/2006/relationships/image" Target="../media/image15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nodes2019-app.grandstack.io" TargetMode="External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 txBox="1"/>
          <p:nvPr>
            <p:ph type="title"/>
          </p:nvPr>
        </p:nvSpPr>
        <p:spPr>
          <a:xfrm>
            <a:off x="813750" y="525350"/>
            <a:ext cx="7516500" cy="16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GRANDstack: Graphs ALL The Way Down</a:t>
            </a:r>
            <a:endParaRPr/>
          </a:p>
        </p:txBody>
      </p:sp>
      <p:sp>
        <p:nvSpPr>
          <p:cNvPr id="471" name="Google Shape;471;p77"/>
          <p:cNvSpPr txBox="1"/>
          <p:nvPr/>
        </p:nvSpPr>
        <p:spPr>
          <a:xfrm>
            <a:off x="521800" y="2864650"/>
            <a:ext cx="23775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William Lyon</a:t>
            </a:r>
            <a:b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lyonwj.com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77"/>
          <p:cNvSpPr txBox="1"/>
          <p:nvPr/>
        </p:nvSpPr>
        <p:spPr>
          <a:xfrm>
            <a:off x="5750613" y="4597150"/>
            <a:ext cx="3000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bit.ly/GRANDstack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3" name="Google Shape;4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050" y="2736212"/>
            <a:ext cx="3586024" cy="15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6"/>
          <p:cNvSpPr txBox="1"/>
          <p:nvPr>
            <p:ph idx="1" type="body"/>
          </p:nvPr>
        </p:nvSpPr>
        <p:spPr>
          <a:xfrm>
            <a:off x="267425" y="896650"/>
            <a:ext cx="67260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Mid 1990s</a:t>
            </a:r>
            <a:r>
              <a:rPr lang="en-US"/>
              <a:t>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Static HTML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CGI and PHP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LAMP</a:t>
            </a:r>
            <a:r>
              <a:rPr lang="en-US"/>
              <a:t> Stack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~</a:t>
            </a:r>
            <a:r>
              <a:rPr b="1" lang="en-US"/>
              <a:t>2000s</a:t>
            </a:r>
            <a:r>
              <a:rPr lang="en-US"/>
              <a:t>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REST</a:t>
            </a:r>
            <a:r>
              <a:rPr lang="en-US"/>
              <a:t> APIs, </a:t>
            </a:r>
            <a:r>
              <a:rPr lang="en-US"/>
              <a:t>JSON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jQuery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~2010</a:t>
            </a:r>
            <a:r>
              <a:rPr b="1" lang="en-US"/>
              <a:t>s: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NoSQL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MEAN</a:t>
            </a:r>
            <a:r>
              <a:rPr lang="en-US"/>
              <a:t> Stack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Meteor.js</a:t>
            </a:r>
            <a:endParaRPr b="1"/>
          </a:p>
        </p:txBody>
      </p:sp>
      <p:sp>
        <p:nvSpPr>
          <p:cNvPr id="564" name="Google Shape;564;p86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65" name="Google Shape;565;p86"/>
          <p:cNvSpPr txBox="1"/>
          <p:nvPr>
            <p:ph type="title"/>
          </p:nvPr>
        </p:nvSpPr>
        <p:spPr>
          <a:xfrm>
            <a:off x="1515975" y="0"/>
            <a:ext cx="51195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Evolution of Web Dev</a:t>
            </a:r>
            <a:endParaRPr/>
          </a:p>
        </p:txBody>
      </p:sp>
      <p:sp>
        <p:nvSpPr>
          <p:cNvPr id="566" name="Google Shape;566;p86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567" name="Google Shape;56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425" y="497407"/>
            <a:ext cx="1445775" cy="137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950" y="2200322"/>
            <a:ext cx="1852799" cy="113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idx="1" type="body"/>
          </p:nvPr>
        </p:nvSpPr>
        <p:spPr>
          <a:xfrm>
            <a:off x="-324850" y="306800"/>
            <a:ext cx="8283600" cy="4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2010s</a:t>
            </a:r>
            <a:r>
              <a:rPr lang="en-US" sz="1800"/>
              <a:t> to...</a:t>
            </a:r>
            <a:r>
              <a:rPr lang="en-US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React </a:t>
            </a:r>
            <a:r>
              <a:rPr lang="en-US" sz="1800"/>
              <a:t>(open sourced in 2013)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0" lang="en-US" sz="1800"/>
              <a:t>Mental model of server side JS to client</a:t>
            </a:r>
            <a:endParaRPr i="0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0" lang="en-US" sz="1800"/>
              <a:t>Move from event listeners to declarative actions about state</a:t>
            </a:r>
            <a:endParaRPr i="0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0" lang="en-US" sz="1800"/>
              <a:t>Virtual DOM </a:t>
            </a:r>
            <a:endParaRPr i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GraphQL </a:t>
            </a:r>
            <a:r>
              <a:rPr lang="en-US" sz="1800"/>
              <a:t>(open sourced in 2015)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i="0" lang="en-US" sz="1800">
                <a:latin typeface="Open Sans"/>
                <a:ea typeface="Open Sans"/>
                <a:cs typeface="Open Sans"/>
                <a:sym typeface="Open Sans"/>
              </a:rPr>
              <a:t>Efficient data fetching</a:t>
            </a:r>
            <a:endParaRPr i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</a:pPr>
            <a:r>
              <a:rPr i="0" lang="en-US" sz="1800">
                <a:latin typeface="Open Sans"/>
                <a:ea typeface="Open Sans"/>
                <a:cs typeface="Open Sans"/>
                <a:sym typeface="Open Sans"/>
              </a:rPr>
              <a:t>Data type system - describe and query your API as a graph</a:t>
            </a:r>
            <a:endParaRPr i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</a:pPr>
            <a:r>
              <a:rPr b="1" lang="en-US" sz="1800"/>
              <a:t>Graph databases</a:t>
            </a:r>
            <a:endParaRPr b="1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i="0" lang="en-US" sz="1800"/>
              <a:t>Intuitive graph datamodel</a:t>
            </a:r>
            <a:endParaRPr b="1" i="0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i="0" lang="en-US" sz="1800"/>
              <a:t>Native graph query performance</a:t>
            </a:r>
            <a:endParaRPr b="1" i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Deployment, serverless, DX over Cloud services</a:t>
            </a:r>
            <a:endParaRPr b="1" i="0" sz="1800"/>
          </a:p>
        </p:txBody>
      </p:sp>
      <p:sp>
        <p:nvSpPr>
          <p:cNvPr id="575" name="Google Shape;575;p87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76" name="Google Shape;576;p87"/>
          <p:cNvSpPr txBox="1"/>
          <p:nvPr>
            <p:ph type="title"/>
          </p:nvPr>
        </p:nvSpPr>
        <p:spPr>
          <a:xfrm>
            <a:off x="1534025" y="-126325"/>
            <a:ext cx="51195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Evolution of Web Dev</a:t>
            </a:r>
            <a:endParaRPr/>
          </a:p>
        </p:txBody>
      </p:sp>
      <p:sp>
        <p:nvSpPr>
          <p:cNvPr id="577" name="Google Shape;577;p87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578" name="Google Shape;5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75" y="378100"/>
            <a:ext cx="1447175" cy="1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000" y="1944624"/>
            <a:ext cx="1304300" cy="1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8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86" name="Google Shape;586;p88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87" name="Google Shape;587;p88"/>
          <p:cNvSpPr txBox="1"/>
          <p:nvPr/>
        </p:nvSpPr>
        <p:spPr>
          <a:xfrm>
            <a:off x="885525" y="340300"/>
            <a:ext cx="7038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“Your Application Data Is A Graph”</a:t>
            </a:r>
            <a:endParaRPr b="1" sz="3000">
              <a:solidFill>
                <a:srgbClr val="4040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								     	-- GraphQL</a:t>
            </a:r>
            <a:endParaRPr sz="30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8" name="Google Shape;5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801" y="1617800"/>
            <a:ext cx="4673324" cy="319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9"/>
          <p:cNvSpPr txBox="1"/>
          <p:nvPr>
            <p:ph type="title"/>
          </p:nvPr>
        </p:nvSpPr>
        <p:spPr>
          <a:xfrm>
            <a:off x="143425" y="75625"/>
            <a:ext cx="51897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lang="en-US">
                <a:solidFill>
                  <a:srgbClr val="5D5D5D"/>
                </a:solidFill>
              </a:rPr>
              <a:t>NODES Conference Graph</a:t>
            </a:r>
            <a:endParaRPr>
              <a:solidFill>
                <a:srgbClr val="5D5D5D"/>
              </a:solidFill>
            </a:endParaRPr>
          </a:p>
        </p:txBody>
      </p:sp>
      <p:sp>
        <p:nvSpPr>
          <p:cNvPr id="594" name="Google Shape;594;p89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95" name="Google Shape;595;p89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596" name="Google Shape;59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50" y="867325"/>
            <a:ext cx="3352975" cy="2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350" y="310168"/>
            <a:ext cx="3352977" cy="1943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9"/>
          <p:cNvCxnSpPr>
            <a:stCxn id="597" idx="2"/>
            <a:endCxn id="599" idx="0"/>
          </p:cNvCxnSpPr>
          <p:nvPr/>
        </p:nvCxnSpPr>
        <p:spPr>
          <a:xfrm>
            <a:off x="7206839" y="2254149"/>
            <a:ext cx="0" cy="48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603" y="2739875"/>
            <a:ext cx="2890461" cy="19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9"/>
          <p:cNvSpPr txBox="1"/>
          <p:nvPr/>
        </p:nvSpPr>
        <p:spPr>
          <a:xfrm>
            <a:off x="545575" y="4133925"/>
            <a:ext cx="4385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hlinkClick r:id="rId6"/>
              </a:rPr>
              <a:t>849a4698.databases.neo4j.io/browser/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0"/>
          <p:cNvSpPr txBox="1"/>
          <p:nvPr>
            <p:ph type="title"/>
          </p:nvPr>
        </p:nvSpPr>
        <p:spPr>
          <a:xfrm>
            <a:off x="1581350" y="156850"/>
            <a:ext cx="6091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lang="en-US">
                <a:solidFill>
                  <a:srgbClr val="5D5D5D"/>
                </a:solidFill>
              </a:rPr>
              <a:t>NODES Schedule GraphQL API</a:t>
            </a:r>
            <a:endParaRPr>
              <a:solidFill>
                <a:srgbClr val="5D5D5D"/>
              </a:solidFill>
            </a:endParaRPr>
          </a:p>
        </p:txBody>
      </p:sp>
      <p:sp>
        <p:nvSpPr>
          <p:cNvPr id="606" name="Google Shape;606;p90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607" name="Google Shape;607;p90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608" name="Google Shape;6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13" y="823943"/>
            <a:ext cx="6091165" cy="337363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0"/>
          <p:cNvSpPr txBox="1"/>
          <p:nvPr/>
        </p:nvSpPr>
        <p:spPr>
          <a:xfrm>
            <a:off x="2712050" y="4197575"/>
            <a:ext cx="3829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hlink"/>
                </a:solidFill>
                <a:hlinkClick r:id="rId4"/>
              </a:rPr>
              <a:t>nodes2019.grandstack.io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>
            <p:ph type="title"/>
          </p:nvPr>
        </p:nvSpPr>
        <p:spPr>
          <a:xfrm>
            <a:off x="1581350" y="156850"/>
            <a:ext cx="6091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lang="en-US">
                <a:solidFill>
                  <a:srgbClr val="5D5D5D"/>
                </a:solidFill>
              </a:rPr>
              <a:t>NODES Schedule React App</a:t>
            </a:r>
            <a:endParaRPr>
              <a:solidFill>
                <a:srgbClr val="5D5D5D"/>
              </a:solidFill>
            </a:endParaRPr>
          </a:p>
        </p:txBody>
      </p:sp>
      <p:sp>
        <p:nvSpPr>
          <p:cNvPr id="615" name="Google Shape;615;p91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616" name="Google Shape;616;p91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617" name="Google Shape;617;p91"/>
          <p:cNvSpPr txBox="1"/>
          <p:nvPr/>
        </p:nvSpPr>
        <p:spPr>
          <a:xfrm>
            <a:off x="2712050" y="4197575"/>
            <a:ext cx="38298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TODO: FIXME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618" name="Google Shape;6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688" y="869050"/>
            <a:ext cx="5628627" cy="31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>
            <p:ph type="title"/>
          </p:nvPr>
        </p:nvSpPr>
        <p:spPr>
          <a:xfrm>
            <a:off x="2325750" y="0"/>
            <a:ext cx="44925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movies.grandstack.io</a:t>
            </a:r>
            <a:endParaRPr/>
          </a:p>
        </p:txBody>
      </p:sp>
      <p:sp>
        <p:nvSpPr>
          <p:cNvPr id="625" name="Google Shape;625;p92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626" name="Google Shape;626;p92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627" name="Google Shape;627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163" y="712200"/>
            <a:ext cx="6541665" cy="390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3"/>
          <p:cNvSpPr txBox="1"/>
          <p:nvPr/>
        </p:nvSpPr>
        <p:spPr>
          <a:xfrm>
            <a:off x="490275" y="167375"/>
            <a:ext cx="375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/>
          </a:p>
        </p:txBody>
      </p:sp>
      <p:sp>
        <p:nvSpPr>
          <p:cNvPr id="634" name="Google Shape;634;p93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4"/>
          <p:cNvSpPr txBox="1"/>
          <p:nvPr/>
        </p:nvSpPr>
        <p:spPr>
          <a:xfrm>
            <a:off x="98025" y="112175"/>
            <a:ext cx="6987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 sz="2400"/>
          </a:p>
        </p:txBody>
      </p:sp>
      <p:pic>
        <p:nvPicPr>
          <p:cNvPr id="641" name="Google Shape;6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605" y="230025"/>
            <a:ext cx="6062395" cy="491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4"/>
          <p:cNvSpPr txBox="1"/>
          <p:nvPr/>
        </p:nvSpPr>
        <p:spPr>
          <a:xfrm>
            <a:off x="442200" y="2641575"/>
            <a:ext cx="28626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GraphQL Type Definitions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Defined using GraphQL Schema Definition Language (SDL)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94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5"/>
          <p:cNvSpPr txBox="1"/>
          <p:nvPr/>
        </p:nvSpPr>
        <p:spPr>
          <a:xfrm>
            <a:off x="490275" y="167375"/>
            <a:ext cx="375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/>
          </a:p>
        </p:txBody>
      </p:sp>
      <p:pic>
        <p:nvPicPr>
          <p:cNvPr id="650" name="Google Shape;6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275" y="193537"/>
            <a:ext cx="3943525" cy="47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5"/>
          <p:cNvSpPr txBox="1"/>
          <p:nvPr/>
        </p:nvSpPr>
        <p:spPr>
          <a:xfrm>
            <a:off x="806000" y="1943400"/>
            <a:ext cx="37500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Introspection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Schema can be queried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Schema becomes API specification / documentation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Tools like GraphiQL / GraphQL Playground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95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8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480" name="Google Shape;480;p78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481" name="Google Shape;481;p78"/>
          <p:cNvSpPr txBox="1"/>
          <p:nvPr/>
        </p:nvSpPr>
        <p:spPr>
          <a:xfrm>
            <a:off x="3454500" y="3326000"/>
            <a:ext cx="2235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William Lyon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78"/>
          <p:cNvSpPr txBox="1"/>
          <p:nvPr/>
        </p:nvSpPr>
        <p:spPr>
          <a:xfrm>
            <a:off x="2820000" y="4118600"/>
            <a:ext cx="35040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Neo4j Labs Engineer</a:t>
            </a:r>
            <a:endParaRPr b="1" sz="16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3" name="Google Shape;483;p78"/>
          <p:cNvPicPr preferRelativeResize="0"/>
          <p:nvPr/>
        </p:nvPicPr>
        <p:blipFill rotWithShape="1">
          <a:blip r:embed="rId3">
            <a:alphaModFix/>
          </a:blip>
          <a:srcRect b="0" l="0" r="15654" t="0"/>
          <a:stretch/>
        </p:blipFill>
        <p:spPr>
          <a:xfrm>
            <a:off x="2414850" y="257400"/>
            <a:ext cx="4314275" cy="2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6"/>
          <p:cNvSpPr txBox="1"/>
          <p:nvPr/>
        </p:nvSpPr>
        <p:spPr>
          <a:xfrm>
            <a:off x="490275" y="167375"/>
            <a:ext cx="375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/>
          </a:p>
        </p:txBody>
      </p:sp>
      <p:pic>
        <p:nvPicPr>
          <p:cNvPr id="659" name="Google Shape;6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275" y="193537"/>
            <a:ext cx="3943525" cy="47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5" y="1223950"/>
            <a:ext cx="4204474" cy="269561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6"/>
          <p:cNvSpPr txBox="1"/>
          <p:nvPr/>
        </p:nvSpPr>
        <p:spPr>
          <a:xfrm>
            <a:off x="903175" y="4225025"/>
            <a:ext cx="2418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query</a:t>
            </a:r>
            <a:endParaRPr/>
          </a:p>
        </p:txBody>
      </p:sp>
      <p:sp>
        <p:nvSpPr>
          <p:cNvPr id="662" name="Google Shape;662;p96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00" y="-127425"/>
            <a:ext cx="7340550" cy="47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7"/>
          <p:cNvSpPr/>
          <p:nvPr/>
        </p:nvSpPr>
        <p:spPr>
          <a:xfrm>
            <a:off x="1391825" y="1043875"/>
            <a:ext cx="3641400" cy="2103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7"/>
          <p:cNvSpPr txBox="1"/>
          <p:nvPr/>
        </p:nvSpPr>
        <p:spPr>
          <a:xfrm>
            <a:off x="1474225" y="4674325"/>
            <a:ext cx="6970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https://blog.apollographql.com/the-anatomy-of-a-graphql-query-6dffa9e9e747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97"/>
          <p:cNvSpPr txBox="1"/>
          <p:nvPr/>
        </p:nvSpPr>
        <p:spPr>
          <a:xfrm>
            <a:off x="4957300" y="1361525"/>
            <a:ext cx="2653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Operation name and arguments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97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25" y="-162350"/>
            <a:ext cx="7670621" cy="49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8"/>
          <p:cNvSpPr/>
          <p:nvPr/>
        </p:nvSpPr>
        <p:spPr>
          <a:xfrm>
            <a:off x="1383725" y="1254275"/>
            <a:ext cx="3641400" cy="2581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8"/>
          <p:cNvSpPr txBox="1"/>
          <p:nvPr/>
        </p:nvSpPr>
        <p:spPr>
          <a:xfrm>
            <a:off x="5143475" y="2052225"/>
            <a:ext cx="2653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Selection set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98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98"/>
          <p:cNvSpPr txBox="1"/>
          <p:nvPr/>
        </p:nvSpPr>
        <p:spPr>
          <a:xfrm>
            <a:off x="1474225" y="4674325"/>
            <a:ext cx="6970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https://blog.apollographql.com/the-anatomy-of-a-graphql-query-6dffa9e9e747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274" y="1113575"/>
            <a:ext cx="4508977" cy="30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25" y="1223950"/>
            <a:ext cx="4204474" cy="269561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9"/>
          <p:cNvSpPr txBox="1"/>
          <p:nvPr/>
        </p:nvSpPr>
        <p:spPr>
          <a:xfrm>
            <a:off x="903175" y="4225025"/>
            <a:ext cx="2418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query</a:t>
            </a:r>
            <a:endParaRPr/>
          </a:p>
        </p:txBody>
      </p:sp>
      <p:sp>
        <p:nvSpPr>
          <p:cNvPr id="691" name="Google Shape;691;p99"/>
          <p:cNvSpPr txBox="1"/>
          <p:nvPr/>
        </p:nvSpPr>
        <p:spPr>
          <a:xfrm>
            <a:off x="490275" y="167375"/>
            <a:ext cx="375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/>
          </a:p>
        </p:txBody>
      </p:sp>
      <p:sp>
        <p:nvSpPr>
          <p:cNvPr id="692" name="Google Shape;692;p99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5" y="1223950"/>
            <a:ext cx="4204474" cy="269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899" y="-184975"/>
            <a:ext cx="439559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0"/>
          <p:cNvSpPr txBox="1"/>
          <p:nvPr/>
        </p:nvSpPr>
        <p:spPr>
          <a:xfrm>
            <a:off x="903175" y="4225025"/>
            <a:ext cx="2418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query</a:t>
            </a:r>
            <a:endParaRPr/>
          </a:p>
        </p:txBody>
      </p:sp>
      <p:sp>
        <p:nvSpPr>
          <p:cNvPr id="701" name="Google Shape;701;p100"/>
          <p:cNvSpPr txBox="1"/>
          <p:nvPr/>
        </p:nvSpPr>
        <p:spPr>
          <a:xfrm>
            <a:off x="5443400" y="4530500"/>
            <a:ext cx="2418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response</a:t>
            </a:r>
            <a:endParaRPr/>
          </a:p>
        </p:txBody>
      </p:sp>
      <p:sp>
        <p:nvSpPr>
          <p:cNvPr id="702" name="Google Shape;702;p100"/>
          <p:cNvSpPr txBox="1"/>
          <p:nvPr/>
        </p:nvSpPr>
        <p:spPr>
          <a:xfrm>
            <a:off x="490275" y="167375"/>
            <a:ext cx="3750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Movies, Genres, Directors, Actors</a:t>
            </a:r>
            <a:endParaRPr/>
          </a:p>
        </p:txBody>
      </p:sp>
      <p:sp>
        <p:nvSpPr>
          <p:cNvPr id="703" name="Google Shape;703;p100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1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GraphQL is an </a:t>
            </a:r>
            <a:r>
              <a:rPr b="1" lang="en-US"/>
              <a:t>API query language</a:t>
            </a:r>
            <a:r>
              <a:rPr lang="en-US"/>
              <a:t>, not a database query language.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Limited expressivity </a:t>
            </a:r>
            <a:r>
              <a:rPr b="1" lang="en-US"/>
              <a:t>(no projections, no aggregations, etc).</a:t>
            </a:r>
            <a:endParaRPr b="1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While GraphQL exposes your application data as a graph, it’s </a:t>
            </a:r>
            <a:r>
              <a:rPr b="1" lang="en-US"/>
              <a:t>not (just) for graph databases</a:t>
            </a:r>
            <a:endParaRPr b="1"/>
          </a:p>
        </p:txBody>
      </p:sp>
      <p:sp>
        <p:nvSpPr>
          <p:cNvPr id="710" name="Google Shape;710;p101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GraphQL?</a:t>
            </a:r>
            <a:endParaRPr/>
          </a:p>
        </p:txBody>
      </p:sp>
      <p:sp>
        <p:nvSpPr>
          <p:cNvPr id="711" name="Google Shape;711;p101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Overfetching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Less data over the wire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Underfetching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Single round trip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GraphQL </a:t>
            </a:r>
            <a:r>
              <a:rPr b="1" lang="en-US"/>
              <a:t>Specification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“Graphs All The Way Down”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Relationships</a:t>
            </a:r>
            <a:r>
              <a:rPr lang="en-US"/>
              <a:t> vs Resources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Unify disparate systems (microservices)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Simplify data fetching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Component based data interactions</a:t>
            </a:r>
            <a:endParaRPr/>
          </a:p>
        </p:txBody>
      </p:sp>
      <p:sp>
        <p:nvSpPr>
          <p:cNvPr id="718" name="Google Shape;718;p102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Advantages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388" y="2459163"/>
            <a:ext cx="1794675" cy="17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771" y="908546"/>
            <a:ext cx="1440200" cy="14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02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3"/>
          <p:cNvSpPr txBox="1"/>
          <p:nvPr>
            <p:ph idx="1" type="body"/>
          </p:nvPr>
        </p:nvSpPr>
        <p:spPr>
          <a:xfrm>
            <a:off x="368050" y="1293675"/>
            <a:ext cx="5244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Some well understood practices from REST don’t apply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HTTP status codes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Errors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Caching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Exposing arbitrary complexity to client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Performance considerations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n+1 query problem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Query costing / rate limiting</a:t>
            </a:r>
            <a:endParaRPr/>
          </a:p>
        </p:txBody>
      </p:sp>
      <p:sp>
        <p:nvSpPr>
          <p:cNvPr id="728" name="Google Shape;728;p103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Challenges</a:t>
            </a:r>
            <a:endParaRPr/>
          </a:p>
        </p:txBody>
      </p:sp>
      <p:pic>
        <p:nvPicPr>
          <p:cNvPr id="729" name="Google Shape;7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975" y="1545803"/>
            <a:ext cx="2763174" cy="18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03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4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API &amp; How It’s Built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5"/>
          <p:cNvSpPr txBox="1"/>
          <p:nvPr>
            <p:ph type="title"/>
          </p:nvPr>
        </p:nvSpPr>
        <p:spPr>
          <a:xfrm>
            <a:off x="583250" y="384725"/>
            <a:ext cx="81093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GraphQL API</a:t>
            </a:r>
            <a:endParaRPr/>
          </a:p>
        </p:txBody>
      </p:sp>
      <p:sp>
        <p:nvSpPr>
          <p:cNvPr id="743" name="Google Shape;743;p105"/>
          <p:cNvSpPr txBox="1"/>
          <p:nvPr>
            <p:ph idx="1" type="body"/>
          </p:nvPr>
        </p:nvSpPr>
        <p:spPr>
          <a:xfrm>
            <a:off x="583240" y="974625"/>
            <a:ext cx="8109300" cy="4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Neo4j Community Forum Trending Activity Feeds</a:t>
            </a:r>
            <a:endParaRPr/>
          </a:p>
        </p:txBody>
      </p:sp>
      <p:sp>
        <p:nvSpPr>
          <p:cNvPr id="744" name="Google Shape;744;p105"/>
          <p:cNvSpPr txBox="1"/>
          <p:nvPr/>
        </p:nvSpPr>
        <p:spPr>
          <a:xfrm>
            <a:off x="3450150" y="4466925"/>
            <a:ext cx="22437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community.neo4j.com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738" y="1509025"/>
            <a:ext cx="6328325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05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 txBox="1"/>
          <p:nvPr>
            <p:ph idx="1" type="body"/>
          </p:nvPr>
        </p:nvSpPr>
        <p:spPr>
          <a:xfrm>
            <a:off x="583250" y="1293675"/>
            <a:ext cx="44970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Open Sans"/>
              <a:buChar char="●"/>
            </a:pPr>
            <a:r>
              <a:rPr lang="en-US"/>
              <a:t>What’s a </a:t>
            </a:r>
            <a:r>
              <a:rPr b="1" lang="en-US"/>
              <a:t>GRANDstack</a:t>
            </a:r>
            <a:r>
              <a:rPr lang="en-US"/>
              <a:t>?</a:t>
            </a:r>
            <a:endParaRPr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Building a </a:t>
            </a:r>
            <a:r>
              <a:rPr b="1" lang="en-US"/>
              <a:t>#NODES2019 </a:t>
            </a:r>
            <a:r>
              <a:rPr b="1" lang="en-US"/>
              <a:t>Recommendations</a:t>
            </a:r>
            <a:r>
              <a:rPr b="1" lang="en-US"/>
              <a:t> App</a:t>
            </a:r>
            <a:endParaRPr b="1"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Hunger Games</a:t>
            </a:r>
            <a:endParaRPr b="1"/>
          </a:p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9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583260" y="379974"/>
            <a:ext cx="818267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lang="en-US"/>
              <a:t>Agenda</a:t>
            </a:r>
            <a:endParaRPr b="0" i="0" sz="3000" u="none" cap="none" strike="noStrike">
              <a:solidFill>
                <a:srgbClr val="5D5D5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91" name="Google Shape;491;p79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492" name="Google Shape;492;p79"/>
          <p:cNvPicPr preferRelativeResize="0"/>
          <p:nvPr/>
        </p:nvPicPr>
        <p:blipFill rotWithShape="1">
          <a:blip r:embed="rId3">
            <a:alphaModFix/>
          </a:blip>
          <a:srcRect b="0" l="0" r="18765" t="20565"/>
          <a:stretch/>
        </p:blipFill>
        <p:spPr>
          <a:xfrm>
            <a:off x="5643075" y="761076"/>
            <a:ext cx="2468826" cy="36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6"/>
          <p:cNvSpPr txBox="1"/>
          <p:nvPr>
            <p:ph type="title"/>
          </p:nvPr>
        </p:nvSpPr>
        <p:spPr>
          <a:xfrm>
            <a:off x="1767750" y="4354850"/>
            <a:ext cx="56085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communityapi.neo4jlabs.com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3" name="Google Shape;75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12" y="164475"/>
            <a:ext cx="6876578" cy="448394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06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7"/>
          <p:cNvSpPr txBox="1"/>
          <p:nvPr>
            <p:ph type="title"/>
          </p:nvPr>
        </p:nvSpPr>
        <p:spPr>
          <a:xfrm>
            <a:off x="780815" y="1154250"/>
            <a:ext cx="7516500" cy="26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Build A GraphQL Service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62" y="215850"/>
            <a:ext cx="5456525" cy="4336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8"/>
          <p:cNvSpPr txBox="1"/>
          <p:nvPr/>
        </p:nvSpPr>
        <p:spPr>
          <a:xfrm>
            <a:off x="1324350" y="4607600"/>
            <a:ext cx="7444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hackernoon.com/building-trending-activity-feeds-using-graphql-and-neo4j-e62ee790238e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8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536225" y="133768"/>
            <a:ext cx="8081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 Graph</a:t>
            </a:r>
            <a:endParaRPr/>
          </a:p>
        </p:txBody>
      </p:sp>
      <p:pic>
        <p:nvPicPr>
          <p:cNvPr id="775" name="Google Shape;77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711" y="835648"/>
            <a:ext cx="4986576" cy="29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09"/>
          <p:cNvSpPr txBox="1"/>
          <p:nvPr/>
        </p:nvSpPr>
        <p:spPr>
          <a:xfrm>
            <a:off x="2965938" y="3995300"/>
            <a:ext cx="3212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http://138.197.15.1:7474/browser/</a:t>
            </a:r>
            <a:endParaRPr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user: community</a:t>
            </a:r>
            <a:endParaRPr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password: community</a:t>
            </a:r>
            <a:endParaRPr/>
          </a:p>
        </p:txBody>
      </p:sp>
      <p:sp>
        <p:nvSpPr>
          <p:cNvPr id="777" name="Google Shape;777;p109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39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324" y="1296500"/>
            <a:ext cx="4789351" cy="37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10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/>
          <p:nvPr>
            <p:ph type="title"/>
          </p:nvPr>
        </p:nvSpPr>
        <p:spPr>
          <a:xfrm>
            <a:off x="472625" y="183443"/>
            <a:ext cx="8081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GraphQL Schema</a:t>
            </a:r>
            <a:endParaRPr/>
          </a:p>
        </p:txBody>
      </p:sp>
      <p:pic>
        <p:nvPicPr>
          <p:cNvPr id="792" name="Google Shape;79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275" y="500275"/>
            <a:ext cx="6989448" cy="4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11"/>
          <p:cNvSpPr txBox="1"/>
          <p:nvPr/>
        </p:nvSpPr>
        <p:spPr>
          <a:xfrm>
            <a:off x="2690525" y="4458000"/>
            <a:ext cx="36453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graphql.org/learn/schema/#type-language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11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2"/>
          <p:cNvSpPr txBox="1"/>
          <p:nvPr>
            <p:ph type="title"/>
          </p:nvPr>
        </p:nvSpPr>
        <p:spPr>
          <a:xfrm>
            <a:off x="472625" y="183443"/>
            <a:ext cx="8081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GraphQL Schema</a:t>
            </a:r>
            <a:endParaRPr/>
          </a:p>
        </p:txBody>
      </p:sp>
      <p:pic>
        <p:nvPicPr>
          <p:cNvPr id="801" name="Google Shape;80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5" y="417262"/>
            <a:ext cx="8081101" cy="479001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12"/>
          <p:cNvSpPr txBox="1"/>
          <p:nvPr/>
        </p:nvSpPr>
        <p:spPr>
          <a:xfrm>
            <a:off x="941100" y="1437100"/>
            <a:ext cx="3001500" cy="2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12"/>
          <p:cNvSpPr/>
          <p:nvPr/>
        </p:nvSpPr>
        <p:spPr>
          <a:xfrm>
            <a:off x="966550" y="1437100"/>
            <a:ext cx="3090300" cy="23019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12"/>
          <p:cNvSpPr txBox="1"/>
          <p:nvPr/>
        </p:nvSpPr>
        <p:spPr>
          <a:xfrm>
            <a:off x="4171400" y="1952200"/>
            <a:ext cx="2200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Type Definitions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5" name="Google Shape;805;p112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3"/>
          <p:cNvSpPr txBox="1"/>
          <p:nvPr>
            <p:ph type="title"/>
          </p:nvPr>
        </p:nvSpPr>
        <p:spPr>
          <a:xfrm>
            <a:off x="472625" y="183443"/>
            <a:ext cx="8081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GraphQL Schema</a:t>
            </a:r>
            <a:endParaRPr/>
          </a:p>
        </p:txBody>
      </p:sp>
      <p:pic>
        <p:nvPicPr>
          <p:cNvPr id="812" name="Google Shape;81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5" y="417262"/>
            <a:ext cx="8081101" cy="4790014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13"/>
          <p:cNvSpPr/>
          <p:nvPr/>
        </p:nvSpPr>
        <p:spPr>
          <a:xfrm>
            <a:off x="966550" y="3739000"/>
            <a:ext cx="6028200" cy="7755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13"/>
          <p:cNvSpPr txBox="1"/>
          <p:nvPr/>
        </p:nvSpPr>
        <p:spPr>
          <a:xfrm>
            <a:off x="3688125" y="2753400"/>
            <a:ext cx="4209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Entry Point(s)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&amp; Mutation Types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5" name="Google Shape;815;p113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4"/>
          <p:cNvSpPr txBox="1"/>
          <p:nvPr>
            <p:ph type="title"/>
          </p:nvPr>
        </p:nvSpPr>
        <p:spPr>
          <a:xfrm>
            <a:off x="472625" y="183443"/>
            <a:ext cx="8081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With A GraphQL Schema</a:t>
            </a:r>
            <a:endParaRPr/>
          </a:p>
        </p:txBody>
      </p:sp>
      <p:sp>
        <p:nvSpPr>
          <p:cNvPr id="822" name="Google Shape;822;p114"/>
          <p:cNvSpPr txBox="1"/>
          <p:nvPr/>
        </p:nvSpPr>
        <p:spPr>
          <a:xfrm>
            <a:off x="3688125" y="2753400"/>
            <a:ext cx="4209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Entry Point(s)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Query &amp; Mutation Types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3" name="Google Shape;82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88" y="396925"/>
            <a:ext cx="7509824" cy="46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14"/>
          <p:cNvSpPr txBox="1"/>
          <p:nvPr/>
        </p:nvSpPr>
        <p:spPr>
          <a:xfrm>
            <a:off x="2789700" y="4522500"/>
            <a:ext cx="35646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graphql.org/learn/schema/#type-language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14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5"/>
          <p:cNvSpPr txBox="1"/>
          <p:nvPr>
            <p:ph idx="1" type="body"/>
          </p:nvPr>
        </p:nvSpPr>
        <p:spPr>
          <a:xfrm>
            <a:off x="356250" y="881025"/>
            <a:ext cx="8409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Functions that define how to “resolve” data for GraphQL request</a:t>
            </a:r>
            <a:endParaRPr/>
          </a:p>
        </p:txBody>
      </p:sp>
      <p:sp>
        <p:nvSpPr>
          <p:cNvPr id="832" name="Google Shape;832;p115"/>
          <p:cNvSpPr txBox="1"/>
          <p:nvPr>
            <p:ph type="title"/>
          </p:nvPr>
        </p:nvSpPr>
        <p:spPr>
          <a:xfrm>
            <a:off x="583250" y="125625"/>
            <a:ext cx="81828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Resolvers</a:t>
            </a:r>
            <a:endParaRPr/>
          </a:p>
        </p:txBody>
      </p:sp>
      <p:sp>
        <p:nvSpPr>
          <p:cNvPr id="833" name="Google Shape;833;p115"/>
          <p:cNvSpPr txBox="1"/>
          <p:nvPr/>
        </p:nvSpPr>
        <p:spPr>
          <a:xfrm>
            <a:off x="2442900" y="4674475"/>
            <a:ext cx="4258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graphql.org/learn/execution/#root-fields-resolvers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738" y="1198975"/>
            <a:ext cx="6692912" cy="31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15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499" name="Google Shape;499;p80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00" name="Google Shape;500;p80"/>
          <p:cNvSpPr txBox="1"/>
          <p:nvPr/>
        </p:nvSpPr>
        <p:spPr>
          <a:xfrm>
            <a:off x="583250" y="3073775"/>
            <a:ext cx="81828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Fullstack framework for building applications</a:t>
            </a:r>
            <a:endParaRPr sz="20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80"/>
          <p:cNvSpPr txBox="1"/>
          <p:nvPr/>
        </p:nvSpPr>
        <p:spPr>
          <a:xfrm>
            <a:off x="583260" y="22042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Fullstack GraphQL with GRANDstack</a:t>
            </a:r>
            <a:endParaRPr sz="3000">
              <a:solidFill>
                <a:srgbClr val="5D5D5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02" name="Google Shape;5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63" y="1230224"/>
            <a:ext cx="7959267" cy="16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0"/>
          <p:cNvSpPr txBox="1"/>
          <p:nvPr/>
        </p:nvSpPr>
        <p:spPr>
          <a:xfrm>
            <a:off x="2927525" y="3951675"/>
            <a:ext cx="3219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63A3"/>
                </a:solidFill>
                <a:uFill>
                  <a:noFill/>
                </a:uFill>
                <a:hlinkClick r:id="rId4"/>
              </a:rPr>
              <a:t>grandstack.io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6"/>
          <p:cNvSpPr txBox="1"/>
          <p:nvPr>
            <p:ph type="title"/>
          </p:nvPr>
        </p:nvSpPr>
        <p:spPr>
          <a:xfrm>
            <a:off x="583250" y="125625"/>
            <a:ext cx="81828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Cypher Query</a:t>
            </a:r>
            <a:endParaRPr/>
          </a:p>
        </p:txBody>
      </p:sp>
      <p:pic>
        <p:nvPicPr>
          <p:cNvPr id="842" name="Google Shape;84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588" y="525925"/>
            <a:ext cx="9387175" cy="4352576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6"/>
          <p:cNvSpPr txBox="1"/>
          <p:nvPr/>
        </p:nvSpPr>
        <p:spPr>
          <a:xfrm>
            <a:off x="1187475" y="4404975"/>
            <a:ext cx="8078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https://hackernoon.com/building-trending-activity-feeds-using-graphql-and-neo4j-e62ee790238e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16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300" y="-255762"/>
            <a:ext cx="5632299" cy="56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17"/>
          <p:cNvSpPr txBox="1"/>
          <p:nvPr>
            <p:ph type="title"/>
          </p:nvPr>
        </p:nvSpPr>
        <p:spPr>
          <a:xfrm>
            <a:off x="249300" y="2194050"/>
            <a:ext cx="2388000" cy="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Resolvers</a:t>
            </a:r>
            <a:endParaRPr/>
          </a:p>
        </p:txBody>
      </p:sp>
      <p:sp>
        <p:nvSpPr>
          <p:cNvPr id="852" name="Google Shape;852;p117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8"/>
          <p:cNvSpPr txBox="1"/>
          <p:nvPr>
            <p:ph type="title"/>
          </p:nvPr>
        </p:nvSpPr>
        <p:spPr>
          <a:xfrm>
            <a:off x="526725" y="367975"/>
            <a:ext cx="823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Apollo Server</a:t>
            </a:r>
            <a:endParaRPr/>
          </a:p>
        </p:txBody>
      </p:sp>
      <p:pic>
        <p:nvPicPr>
          <p:cNvPr id="859" name="Google Shape;85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51" y="883925"/>
            <a:ext cx="5367910" cy="4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18"/>
          <p:cNvSpPr txBox="1"/>
          <p:nvPr/>
        </p:nvSpPr>
        <p:spPr>
          <a:xfrm>
            <a:off x="3083575" y="4592650"/>
            <a:ext cx="5904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https://www.apollographql.com/docs/apollo-server/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8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9"/>
          <p:cNvSpPr txBox="1"/>
          <p:nvPr>
            <p:ph type="title"/>
          </p:nvPr>
        </p:nvSpPr>
        <p:spPr>
          <a:xfrm>
            <a:off x="526725" y="367975"/>
            <a:ext cx="823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Apollo Server</a:t>
            </a:r>
            <a:endParaRPr/>
          </a:p>
        </p:txBody>
      </p:sp>
      <p:pic>
        <p:nvPicPr>
          <p:cNvPr id="868" name="Google Shape;86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51" y="883925"/>
            <a:ext cx="5367910" cy="4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19"/>
          <p:cNvSpPr/>
          <p:nvPr/>
        </p:nvSpPr>
        <p:spPr>
          <a:xfrm>
            <a:off x="2225300" y="1715500"/>
            <a:ext cx="4199700" cy="161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19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0"/>
          <p:cNvSpPr txBox="1"/>
          <p:nvPr>
            <p:ph type="title"/>
          </p:nvPr>
        </p:nvSpPr>
        <p:spPr>
          <a:xfrm>
            <a:off x="526725" y="367975"/>
            <a:ext cx="823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Apollo Server</a:t>
            </a:r>
            <a:endParaRPr/>
          </a:p>
        </p:txBody>
      </p:sp>
      <p:pic>
        <p:nvPicPr>
          <p:cNvPr id="877" name="Google Shape;87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51" y="883925"/>
            <a:ext cx="5367910" cy="4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0"/>
          <p:cNvSpPr/>
          <p:nvPr/>
        </p:nvSpPr>
        <p:spPr>
          <a:xfrm>
            <a:off x="2225300" y="2086375"/>
            <a:ext cx="4199700" cy="607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20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1"/>
          <p:cNvSpPr txBox="1"/>
          <p:nvPr>
            <p:ph type="title"/>
          </p:nvPr>
        </p:nvSpPr>
        <p:spPr>
          <a:xfrm>
            <a:off x="526725" y="367975"/>
            <a:ext cx="823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Apollo Server</a:t>
            </a:r>
            <a:endParaRPr/>
          </a:p>
        </p:txBody>
      </p:sp>
      <p:pic>
        <p:nvPicPr>
          <p:cNvPr id="886" name="Google Shape;88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51" y="883925"/>
            <a:ext cx="5367910" cy="4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21"/>
          <p:cNvSpPr/>
          <p:nvPr/>
        </p:nvSpPr>
        <p:spPr>
          <a:xfrm>
            <a:off x="2225300" y="2733725"/>
            <a:ext cx="3220500" cy="607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21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2"/>
          <p:cNvSpPr txBox="1"/>
          <p:nvPr>
            <p:ph type="title"/>
          </p:nvPr>
        </p:nvSpPr>
        <p:spPr>
          <a:xfrm>
            <a:off x="526725" y="367975"/>
            <a:ext cx="8235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Apollo Server</a:t>
            </a:r>
            <a:endParaRPr/>
          </a:p>
        </p:txBody>
      </p:sp>
      <p:pic>
        <p:nvPicPr>
          <p:cNvPr id="895" name="Google Shape;89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051" y="883925"/>
            <a:ext cx="5367910" cy="4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22"/>
          <p:cNvSpPr/>
          <p:nvPr/>
        </p:nvSpPr>
        <p:spPr>
          <a:xfrm>
            <a:off x="2217225" y="3324450"/>
            <a:ext cx="3220500" cy="607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22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23"/>
          <p:cNvSpPr txBox="1"/>
          <p:nvPr>
            <p:ph type="title"/>
          </p:nvPr>
        </p:nvSpPr>
        <p:spPr>
          <a:xfrm>
            <a:off x="1767750" y="4354850"/>
            <a:ext cx="56085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communityapi.neo4jlabs.com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04" name="Google Shape;904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12" y="164475"/>
            <a:ext cx="6876578" cy="448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23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4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Schema Duplication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Mapping / translation layer from graph ←→ (???)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Boilerplate code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/>
              <a:t>n+1 query problem</a:t>
            </a:r>
            <a:endParaRPr/>
          </a:p>
        </p:txBody>
      </p:sp>
      <p:sp>
        <p:nvSpPr>
          <p:cNvPr id="912" name="Google Shape;912;p124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Common Problems With This Approach</a:t>
            </a:r>
            <a:endParaRPr sz="2400"/>
          </a:p>
        </p:txBody>
      </p:sp>
      <p:sp>
        <p:nvSpPr>
          <p:cNvPr id="913" name="Google Shape;913;p124"/>
          <p:cNvSpPr txBox="1"/>
          <p:nvPr/>
        </p:nvSpPr>
        <p:spPr>
          <a:xfrm>
            <a:off x="1953925" y="4568400"/>
            <a:ext cx="712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https://blog.grandstack.io/five-common-graphql-problems-and-how-neo4j-graphql-aims-to-solve-them-e9a8999c8d43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4" name="Google Shape;914;p124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5"/>
          <p:cNvSpPr txBox="1"/>
          <p:nvPr>
            <p:ph type="title"/>
          </p:nvPr>
        </p:nvSpPr>
        <p:spPr>
          <a:xfrm>
            <a:off x="813740" y="612825"/>
            <a:ext cx="7516500" cy="26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“Engines”</a:t>
            </a:r>
            <a:endParaRPr/>
          </a:p>
        </p:txBody>
      </p:sp>
      <p:pic>
        <p:nvPicPr>
          <p:cNvPr id="921" name="Google Shape;9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788" y="2822327"/>
            <a:ext cx="2544424" cy="2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10" name="Google Shape;510;p81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11" name="Google Shape;511;p81"/>
          <p:cNvSpPr txBox="1"/>
          <p:nvPr/>
        </p:nvSpPr>
        <p:spPr>
          <a:xfrm>
            <a:off x="536225" y="294593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 is GraphQL?</a:t>
            </a:r>
            <a:endParaRPr b="1" sz="3000">
              <a:solidFill>
                <a:srgbClr val="4040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12" name="Google Shape;5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2268"/>
            <a:ext cx="8839201" cy="17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1"/>
          <p:cNvSpPr txBox="1"/>
          <p:nvPr/>
        </p:nvSpPr>
        <p:spPr>
          <a:xfrm>
            <a:off x="3728100" y="3880550"/>
            <a:ext cx="1462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GraphQL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.org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81"/>
          <p:cNvSpPr txBox="1"/>
          <p:nvPr/>
        </p:nvSpPr>
        <p:spPr>
          <a:xfrm>
            <a:off x="1332425" y="1038413"/>
            <a:ext cx="6488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An API query language and runtime for building APIs</a:t>
            </a:r>
            <a:endParaRPr sz="20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6"/>
          <p:cNvSpPr txBox="1"/>
          <p:nvPr>
            <p:ph idx="1" type="body"/>
          </p:nvPr>
        </p:nvSpPr>
        <p:spPr>
          <a:xfrm>
            <a:off x="480600" y="1102725"/>
            <a:ext cx="8182800" cy="1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Tools for </a:t>
            </a:r>
            <a:r>
              <a:rPr b="1" lang="en-US"/>
              <a:t>auto-generating GraphQL schema</a:t>
            </a:r>
            <a:r>
              <a:rPr lang="en-US"/>
              <a:t>, </a:t>
            </a:r>
            <a:r>
              <a:rPr b="1" lang="en-US"/>
              <a:t>generating database queries</a:t>
            </a:r>
            <a:r>
              <a:rPr lang="en-US"/>
              <a:t> from GraphQL requests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26"/>
          <p:cNvSpPr txBox="1"/>
          <p:nvPr>
            <p:ph type="title"/>
          </p:nvPr>
        </p:nvSpPr>
        <p:spPr>
          <a:xfrm>
            <a:off x="583260" y="1867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“Engines” Overview</a:t>
            </a:r>
            <a:endParaRPr/>
          </a:p>
        </p:txBody>
      </p:sp>
      <p:pic>
        <p:nvPicPr>
          <p:cNvPr id="929" name="Google Shape;92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550" y="2950225"/>
            <a:ext cx="2212925" cy="10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26"/>
          <p:cNvSpPr txBox="1"/>
          <p:nvPr/>
        </p:nvSpPr>
        <p:spPr>
          <a:xfrm>
            <a:off x="702775" y="4369775"/>
            <a:ext cx="973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prisma.io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Google Shape;93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063" y="3788962"/>
            <a:ext cx="1545600" cy="54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6075" y="2589087"/>
            <a:ext cx="1366525" cy="11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26"/>
          <p:cNvSpPr txBox="1"/>
          <p:nvPr/>
        </p:nvSpPr>
        <p:spPr>
          <a:xfrm>
            <a:off x="1950000" y="4369763"/>
            <a:ext cx="2390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aws.amazon.com/appsync</a:t>
            </a:r>
            <a:endParaRPr/>
          </a:p>
        </p:txBody>
      </p:sp>
      <p:pic>
        <p:nvPicPr>
          <p:cNvPr id="934" name="Google Shape;934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4025" y="3345950"/>
            <a:ext cx="1446700" cy="6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26"/>
          <p:cNvSpPr txBox="1"/>
          <p:nvPr/>
        </p:nvSpPr>
        <p:spPr>
          <a:xfrm>
            <a:off x="4392175" y="4396475"/>
            <a:ext cx="9738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hasura.io</a:t>
            </a:r>
            <a:endParaRPr/>
          </a:p>
        </p:txBody>
      </p:sp>
      <p:pic>
        <p:nvPicPr>
          <p:cNvPr id="936" name="Google Shape;936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3251" y="2959575"/>
            <a:ext cx="1125949" cy="12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26"/>
          <p:cNvSpPr txBox="1"/>
          <p:nvPr/>
        </p:nvSpPr>
        <p:spPr>
          <a:xfrm>
            <a:off x="5863250" y="4406525"/>
            <a:ext cx="1446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graphile.org</a:t>
            </a:r>
            <a:endParaRPr/>
          </a:p>
        </p:txBody>
      </p:sp>
      <p:pic>
        <p:nvPicPr>
          <p:cNvPr id="938" name="Google Shape;938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1425" y="3098000"/>
            <a:ext cx="1240275" cy="12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26"/>
          <p:cNvSpPr txBox="1"/>
          <p:nvPr/>
        </p:nvSpPr>
        <p:spPr>
          <a:xfrm>
            <a:off x="7541425" y="4406525"/>
            <a:ext cx="1545600" cy="77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grandstack.io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126"/>
          <p:cNvSpPr txBox="1"/>
          <p:nvPr/>
        </p:nvSpPr>
        <p:spPr>
          <a:xfrm>
            <a:off x="7339276" y="2765375"/>
            <a:ext cx="1545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Neo4j-GraphQL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1" name="Google Shape;941;p126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7"/>
          <p:cNvSpPr txBox="1"/>
          <p:nvPr>
            <p:ph type="title"/>
          </p:nvPr>
        </p:nvSpPr>
        <p:spPr>
          <a:xfrm>
            <a:off x="1839900" y="1025900"/>
            <a:ext cx="5464200" cy="15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Neo4j-GraphQL</a:t>
            </a:r>
            <a:endParaRPr/>
          </a:p>
        </p:txBody>
      </p:sp>
      <p:pic>
        <p:nvPicPr>
          <p:cNvPr id="948" name="Google Shape;94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91835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8"/>
          <p:cNvSpPr txBox="1"/>
          <p:nvPr>
            <p:ph idx="1" type="body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GraphQL First Development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GraphQL schema drives the database data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Generate Cypher</a:t>
            </a:r>
            <a:r>
              <a:rPr lang="en-US"/>
              <a:t> from GraphQL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Single query / </a:t>
            </a:r>
            <a:r>
              <a:rPr b="1" lang="en-US"/>
              <a:t>single round trip</a:t>
            </a:r>
            <a:r>
              <a:rPr lang="en-US"/>
              <a:t> to database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Generate GraphQL CRUD API from type definitions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Auto-generated resolvers</a:t>
            </a:r>
            <a:r>
              <a:rPr lang="en-US"/>
              <a:t> (no boilerplate!)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Extend GraphQL functionality with Cypher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>
                <a:latin typeface="Ubuntu"/>
                <a:ea typeface="Ubuntu"/>
                <a:cs typeface="Ubuntu"/>
                <a:sym typeface="Ubuntu"/>
              </a:rPr>
              <a:t>@cypher</a:t>
            </a:r>
            <a:r>
              <a:rPr lang="en-US"/>
              <a:t> schema directive</a:t>
            </a:r>
            <a:endParaRPr/>
          </a:p>
        </p:txBody>
      </p:sp>
      <p:sp>
        <p:nvSpPr>
          <p:cNvPr id="955" name="Google Shape;955;p128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for Neo4j-GraphQL Integration</a:t>
            </a:r>
            <a:endParaRPr/>
          </a:p>
        </p:txBody>
      </p:sp>
      <p:sp>
        <p:nvSpPr>
          <p:cNvPr id="956" name="Google Shape;956;p128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9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First Development</a:t>
            </a:r>
            <a:endParaRPr/>
          </a:p>
        </p:txBody>
      </p:sp>
      <p:pic>
        <p:nvPicPr>
          <p:cNvPr id="963" name="Google Shape;96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50" y="1237375"/>
            <a:ext cx="3757375" cy="30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29"/>
          <p:cNvSpPr/>
          <p:nvPr/>
        </p:nvSpPr>
        <p:spPr>
          <a:xfrm>
            <a:off x="4146425" y="2459975"/>
            <a:ext cx="14046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350" y="1422550"/>
            <a:ext cx="3357723" cy="22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29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0"/>
          <p:cNvSpPr txBox="1"/>
          <p:nvPr>
            <p:ph type="title"/>
          </p:nvPr>
        </p:nvSpPr>
        <p:spPr>
          <a:xfrm>
            <a:off x="583260" y="-1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Auto-generate GraphQL CRUD API</a:t>
            </a:r>
            <a:endParaRPr/>
          </a:p>
        </p:txBody>
      </p:sp>
      <p:sp>
        <p:nvSpPr>
          <p:cNvPr id="973" name="Google Shape;973;p130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130"/>
          <p:cNvSpPr txBox="1"/>
          <p:nvPr>
            <p:ph idx="1" type="body"/>
          </p:nvPr>
        </p:nvSpPr>
        <p:spPr>
          <a:xfrm>
            <a:off x="-429925" y="633750"/>
            <a:ext cx="4084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Char char="●"/>
            </a:pPr>
            <a:r>
              <a:rPr lang="en-US"/>
              <a:t>Query &amp; Mutation types</a:t>
            </a:r>
            <a:endParaRPr/>
          </a:p>
          <a:p>
            <a:pPr indent="-355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Entry point for each type</a:t>
            </a:r>
            <a:endParaRPr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Ordering</a:t>
            </a:r>
            <a:endParaRPr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Pagination</a:t>
            </a:r>
            <a:endParaRPr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Complex Filter</a:t>
            </a:r>
            <a:endParaRPr/>
          </a:p>
          <a:p>
            <a:pPr indent="-355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DateTime types</a:t>
            </a:r>
            <a:endParaRPr/>
          </a:p>
        </p:txBody>
      </p:sp>
      <p:pic>
        <p:nvPicPr>
          <p:cNvPr id="975" name="Google Shape;97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500" y="1735925"/>
            <a:ext cx="7015926" cy="27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30"/>
          <p:cNvSpPr txBox="1"/>
          <p:nvPr/>
        </p:nvSpPr>
        <p:spPr>
          <a:xfrm>
            <a:off x="1696600" y="4715800"/>
            <a:ext cx="65718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https://blog.grandstack.io/complex-graphql-filtering-with-neo4j-graphql-js-aef19ad06c3e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1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 Cypher From GraphQL</a:t>
            </a:r>
            <a:endParaRPr/>
          </a:p>
        </p:txBody>
      </p:sp>
      <p:pic>
        <p:nvPicPr>
          <p:cNvPr id="983" name="Google Shape;98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25" y="1872753"/>
            <a:ext cx="3192526" cy="20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31"/>
          <p:cNvSpPr/>
          <p:nvPr/>
        </p:nvSpPr>
        <p:spPr>
          <a:xfrm>
            <a:off x="2245550" y="3003075"/>
            <a:ext cx="1404600" cy="41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563" y="2686150"/>
            <a:ext cx="5243586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31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2"/>
          <p:cNvSpPr txBox="1"/>
          <p:nvPr>
            <p:ph type="title"/>
          </p:nvPr>
        </p:nvSpPr>
        <p:spPr>
          <a:xfrm>
            <a:off x="583160" y="147549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 GraphQL w/ Cypher</a:t>
            </a:r>
            <a:endParaRPr/>
          </a:p>
        </p:txBody>
      </p:sp>
      <p:pic>
        <p:nvPicPr>
          <p:cNvPr id="993" name="Google Shape;99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63" y="1786600"/>
            <a:ext cx="8084275" cy="17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32"/>
          <p:cNvSpPr txBox="1"/>
          <p:nvPr/>
        </p:nvSpPr>
        <p:spPr>
          <a:xfrm>
            <a:off x="2002050" y="4127300"/>
            <a:ext cx="5139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grandstack.io/docs/neo4j-graphql-js.html#cypher-directive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32"/>
          <p:cNvSpPr txBox="1"/>
          <p:nvPr>
            <p:ph idx="1" type="body"/>
          </p:nvPr>
        </p:nvSpPr>
        <p:spPr>
          <a:xfrm>
            <a:off x="2090100" y="964500"/>
            <a:ext cx="49638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latin typeface="Ubuntu"/>
                <a:ea typeface="Ubuntu"/>
                <a:cs typeface="Ubuntu"/>
                <a:sym typeface="Ubuntu"/>
              </a:rPr>
              <a:t>@cypher</a:t>
            </a:r>
            <a:r>
              <a:rPr lang="en-US"/>
              <a:t> GraphQL schema directive</a:t>
            </a:r>
            <a:endParaRPr/>
          </a:p>
        </p:txBody>
      </p:sp>
      <p:sp>
        <p:nvSpPr>
          <p:cNvPr id="996" name="Google Shape;996;p132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33"/>
          <p:cNvSpPr txBox="1"/>
          <p:nvPr/>
        </p:nvSpPr>
        <p:spPr>
          <a:xfrm>
            <a:off x="2763450" y="4687550"/>
            <a:ext cx="3617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www.npmjs.com/package/neo4j-graphql-js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33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4" name="Google Shape;100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25" y="161425"/>
            <a:ext cx="8428939" cy="4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4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neo4j-graphql-js</a:t>
            </a:r>
            <a:endParaRPr/>
          </a:p>
        </p:txBody>
      </p:sp>
      <p:grpSp>
        <p:nvGrpSpPr>
          <p:cNvPr id="1011" name="Google Shape;1011;p134"/>
          <p:cNvGrpSpPr/>
          <p:nvPr/>
        </p:nvGrpSpPr>
        <p:grpSpPr>
          <a:xfrm>
            <a:off x="266775" y="2972549"/>
            <a:ext cx="1018999" cy="1389275"/>
            <a:chOff x="1114275" y="2475574"/>
            <a:chExt cx="1018999" cy="1389275"/>
          </a:xfrm>
        </p:grpSpPr>
        <p:pic>
          <p:nvPicPr>
            <p:cNvPr id="1012" name="Google Shape;1012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4275" y="2475574"/>
              <a:ext cx="1018999" cy="138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" name="Google Shape;1013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4176" y="2561857"/>
              <a:ext cx="719197" cy="3615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4" name="Google Shape;1014;p134"/>
          <p:cNvSpPr/>
          <p:nvPr/>
        </p:nvSpPr>
        <p:spPr>
          <a:xfrm rot="-2206409">
            <a:off x="4560758" y="2375085"/>
            <a:ext cx="2710084" cy="390121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5" name="Google Shape;101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9612" y="2282399"/>
            <a:ext cx="761937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0250" y="379975"/>
            <a:ext cx="870150" cy="143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4475" y="3262473"/>
            <a:ext cx="1130700" cy="9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34"/>
          <p:cNvSpPr txBox="1"/>
          <p:nvPr/>
        </p:nvSpPr>
        <p:spPr>
          <a:xfrm>
            <a:off x="4471650" y="3902925"/>
            <a:ext cx="1706100" cy="802800"/>
          </a:xfrm>
          <a:prstGeom prst="rect">
            <a:avLst/>
          </a:prstGeom>
          <a:solidFill>
            <a:srgbClr val="D5C7D4">
              <a:alpha val="842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neo4j-graphql-js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apollo-server</a:t>
            </a:r>
            <a:endParaRPr b="1"/>
          </a:p>
        </p:txBody>
      </p:sp>
      <p:sp>
        <p:nvSpPr>
          <p:cNvPr id="1019" name="Google Shape;1019;p134"/>
          <p:cNvSpPr/>
          <p:nvPr/>
        </p:nvSpPr>
        <p:spPr>
          <a:xfrm rot="-979">
            <a:off x="1461237" y="3565291"/>
            <a:ext cx="2107800" cy="3903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1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41086" y="3401000"/>
            <a:ext cx="548079" cy="8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34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35"/>
          <p:cNvSpPr txBox="1"/>
          <p:nvPr>
            <p:ph type="title"/>
          </p:nvPr>
        </p:nvSpPr>
        <p:spPr>
          <a:xfrm>
            <a:off x="154450" y="99600"/>
            <a:ext cx="7898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Demo</a:t>
            </a:r>
            <a:endParaRPr sz="2400"/>
          </a:p>
        </p:txBody>
      </p:sp>
      <p:pic>
        <p:nvPicPr>
          <p:cNvPr id="1028" name="Google Shape;102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37" y="178688"/>
            <a:ext cx="5305777" cy="43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35"/>
          <p:cNvSpPr txBox="1"/>
          <p:nvPr/>
        </p:nvSpPr>
        <p:spPr>
          <a:xfrm>
            <a:off x="377500" y="1516075"/>
            <a:ext cx="25377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GRANDstack starter project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grandstack.io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135"/>
          <p:cNvSpPr txBox="1"/>
          <p:nvPr/>
        </p:nvSpPr>
        <p:spPr>
          <a:xfrm>
            <a:off x="2282850" y="4680463"/>
            <a:ext cx="5605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https://github.com/grand-stack/grand-stack-starter/tree/master/api/src</a:t>
            </a:r>
            <a:endParaRPr/>
          </a:p>
        </p:txBody>
      </p:sp>
      <p:sp>
        <p:nvSpPr>
          <p:cNvPr id="1031" name="Google Shape;1031;p135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21" name="Google Shape;521;p82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22" name="Google Shape;522;p82"/>
          <p:cNvSpPr txBox="1"/>
          <p:nvPr/>
        </p:nvSpPr>
        <p:spPr>
          <a:xfrm>
            <a:off x="885525" y="340300"/>
            <a:ext cx="7038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“Your Application Data Is A Graph”</a:t>
            </a:r>
            <a:endParaRPr b="1" sz="3000">
              <a:solidFill>
                <a:srgbClr val="4040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								     	-- GraphQL</a:t>
            </a:r>
            <a:endParaRPr sz="30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3" name="Google Shape;5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801" y="1617800"/>
            <a:ext cx="4673324" cy="319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36"/>
          <p:cNvSpPr txBox="1"/>
          <p:nvPr>
            <p:ph type="title"/>
          </p:nvPr>
        </p:nvSpPr>
        <p:spPr>
          <a:xfrm>
            <a:off x="526726" y="306117"/>
            <a:ext cx="7939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038" name="Google Shape;10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353" y="961517"/>
            <a:ext cx="6394535" cy="3962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36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7"/>
          <p:cNvSpPr txBox="1"/>
          <p:nvPr>
            <p:ph idx="1" type="body"/>
          </p:nvPr>
        </p:nvSpPr>
        <p:spPr>
          <a:xfrm>
            <a:off x="228400" y="1095725"/>
            <a:ext cx="5625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Declarative database integrations</a:t>
            </a:r>
            <a:r>
              <a:rPr lang="en-US"/>
              <a:t> for GraphQL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/>
              <a:t>GraphQL type definitions</a:t>
            </a:r>
            <a:r>
              <a:rPr lang="en-US"/>
              <a:t> define database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Provision CRUD GraphQL API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Auto-generated GraphQL API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Schema enrichments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Generate database queries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/>
              <a:t>auto-generated resolvers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reduce boilerplate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37"/>
          <p:cNvSpPr txBox="1"/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GraphQL ”Engines”</a:t>
            </a:r>
            <a:endParaRPr/>
          </a:p>
        </p:txBody>
      </p:sp>
      <p:pic>
        <p:nvPicPr>
          <p:cNvPr id="1047" name="Google Shape;104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375" y="1857902"/>
            <a:ext cx="2544424" cy="2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37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8"/>
          <p:cNvSpPr txBox="1"/>
          <p:nvPr>
            <p:ph type="title"/>
          </p:nvPr>
        </p:nvSpPr>
        <p:spPr>
          <a:xfrm>
            <a:off x="140550" y="111225"/>
            <a:ext cx="8862900" cy="9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GraphQL Engines Generate Database Queries From GraphQL Requests?</a:t>
            </a:r>
            <a:endParaRPr/>
          </a:p>
        </p:txBody>
      </p:sp>
      <p:sp>
        <p:nvSpPr>
          <p:cNvPr id="1055" name="Google Shape;1055;p138"/>
          <p:cNvSpPr txBox="1"/>
          <p:nvPr>
            <p:ph idx="1" type="body"/>
          </p:nvPr>
        </p:nvSpPr>
        <p:spPr>
          <a:xfrm>
            <a:off x="371625" y="1307225"/>
            <a:ext cx="3130800" cy="32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resolveInfo</a:t>
            </a:r>
            <a:r>
              <a:rPr lang="en-US"/>
              <a:t> resolver argument </a:t>
            </a:r>
            <a:endParaRPr/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GraphQL query AST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GraphQL schema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Selection set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Variables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...</a:t>
            </a:r>
            <a:endParaRPr/>
          </a:p>
        </p:txBody>
      </p:sp>
      <p:pic>
        <p:nvPicPr>
          <p:cNvPr id="1056" name="Google Shape;10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925" y="2639000"/>
            <a:ext cx="5015292" cy="24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312" y="1030325"/>
            <a:ext cx="4532528" cy="15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38"/>
          <p:cNvSpPr/>
          <p:nvPr/>
        </p:nvSpPr>
        <p:spPr>
          <a:xfrm>
            <a:off x="7213775" y="1674413"/>
            <a:ext cx="800400" cy="2745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38"/>
          <p:cNvSpPr txBox="1"/>
          <p:nvPr/>
        </p:nvSpPr>
        <p:spPr>
          <a:xfrm>
            <a:off x="60825" y="4554100"/>
            <a:ext cx="1259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@lyonwj</a:t>
            </a:r>
            <a:endParaRPr b="1" sz="1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39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065" name="Google Shape;1065;p139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066" name="Google Shape;1066;p139"/>
          <p:cNvSpPr txBox="1"/>
          <p:nvPr/>
        </p:nvSpPr>
        <p:spPr>
          <a:xfrm>
            <a:off x="2566800" y="4084950"/>
            <a:ext cx="4010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summit.graphql.com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67" name="Google Shape;1067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875" y="1037725"/>
            <a:ext cx="4724326" cy="28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39"/>
          <p:cNvSpPr txBox="1"/>
          <p:nvPr/>
        </p:nvSpPr>
        <p:spPr>
          <a:xfrm>
            <a:off x="225600" y="817200"/>
            <a:ext cx="18318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Use code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“SPEAKERFRIEND”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for a 15% discount!!!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9" name="Google Shape;1069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7200" y="270725"/>
            <a:ext cx="2423600" cy="139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0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076" name="Google Shape;1076;p140"/>
          <p:cNvSpPr txBox="1"/>
          <p:nvPr>
            <p:ph type="title"/>
          </p:nvPr>
        </p:nvSpPr>
        <p:spPr>
          <a:xfrm>
            <a:off x="583260" y="-189051"/>
            <a:ext cx="8182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 In Practice - R.I.P.?</a:t>
            </a:r>
            <a:endParaRPr/>
          </a:p>
        </p:txBody>
      </p:sp>
      <p:sp>
        <p:nvSpPr>
          <p:cNvPr id="1077" name="Google Shape;1077;p140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grpSp>
        <p:nvGrpSpPr>
          <p:cNvPr id="1078" name="Google Shape;1078;p140"/>
          <p:cNvGrpSpPr/>
          <p:nvPr/>
        </p:nvGrpSpPr>
        <p:grpSpPr>
          <a:xfrm>
            <a:off x="3498475" y="577138"/>
            <a:ext cx="4130835" cy="4262110"/>
            <a:chOff x="2896612" y="973137"/>
            <a:chExt cx="3350775" cy="3750867"/>
          </a:xfrm>
        </p:grpSpPr>
        <p:pic>
          <p:nvPicPr>
            <p:cNvPr id="1079" name="Google Shape;1079;p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96612" y="973136"/>
              <a:ext cx="3350775" cy="3750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28994" y="2690916"/>
              <a:ext cx="1419683" cy="18614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1" name="Google Shape;1081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800" y="158750"/>
            <a:ext cx="1471250" cy="18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50" y="1044438"/>
            <a:ext cx="3355614" cy="33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9850" y="2280075"/>
            <a:ext cx="583349" cy="58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3900" y="648225"/>
            <a:ext cx="298054" cy="39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1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090" name="Google Shape;1090;p141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091" name="Google Shape;1091;p141"/>
          <p:cNvSpPr txBox="1"/>
          <p:nvPr/>
        </p:nvSpPr>
        <p:spPr>
          <a:xfrm>
            <a:off x="961650" y="3712275"/>
            <a:ext cx="72207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chemeClr val="hlink"/>
                </a:solidFill>
                <a:hlinkClick r:id="rId3"/>
              </a:rPr>
              <a:t>github.com/johnymontana/NODES2019-GRANDstack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92" name="Google Shape;109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25" y="171625"/>
            <a:ext cx="3167975" cy="31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2"/>
          <p:cNvSpPr txBox="1"/>
          <p:nvPr>
            <p:ph type="title"/>
          </p:nvPr>
        </p:nvSpPr>
        <p:spPr>
          <a:xfrm>
            <a:off x="1738400" y="73000"/>
            <a:ext cx="5777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 Starter Project</a:t>
            </a:r>
            <a:endParaRPr/>
          </a:p>
        </p:txBody>
      </p:sp>
      <p:sp>
        <p:nvSpPr>
          <p:cNvPr id="1099" name="Google Shape;1099;p142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00" name="Google Shape;1100;p142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01" name="Google Shape;110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325" y="694425"/>
            <a:ext cx="5645347" cy="336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42"/>
          <p:cNvSpPr txBox="1"/>
          <p:nvPr/>
        </p:nvSpPr>
        <p:spPr>
          <a:xfrm>
            <a:off x="2635200" y="4228225"/>
            <a:ext cx="387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4"/>
              </a:rPr>
              <a:t>github.com/grand-stack/grand-stack-starter</a:t>
            </a:r>
            <a:endParaRPr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43"/>
          <p:cNvSpPr txBox="1"/>
          <p:nvPr>
            <p:ph type="title"/>
          </p:nvPr>
        </p:nvSpPr>
        <p:spPr>
          <a:xfrm>
            <a:off x="1738400" y="73000"/>
            <a:ext cx="5777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 Starter Project</a:t>
            </a:r>
            <a:endParaRPr/>
          </a:p>
        </p:txBody>
      </p:sp>
      <p:sp>
        <p:nvSpPr>
          <p:cNvPr id="1109" name="Google Shape;1109;p143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10" name="Google Shape;1110;p143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111" name="Google Shape;1111;p143"/>
          <p:cNvSpPr txBox="1"/>
          <p:nvPr/>
        </p:nvSpPr>
        <p:spPr>
          <a:xfrm>
            <a:off x="2635200" y="4228225"/>
            <a:ext cx="387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github.com/grand-stack/grand-stack-starter</a:t>
            </a:r>
            <a:endParaRPr b="1"/>
          </a:p>
        </p:txBody>
      </p:sp>
      <p:pic>
        <p:nvPicPr>
          <p:cNvPr id="1112" name="Google Shape;111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50" y="845725"/>
            <a:ext cx="7879795" cy="32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44"/>
          <p:cNvSpPr txBox="1"/>
          <p:nvPr>
            <p:ph type="title"/>
          </p:nvPr>
        </p:nvSpPr>
        <p:spPr>
          <a:xfrm>
            <a:off x="1738400" y="73000"/>
            <a:ext cx="5777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 Starter Project</a:t>
            </a:r>
            <a:endParaRPr/>
          </a:p>
        </p:txBody>
      </p:sp>
      <p:sp>
        <p:nvSpPr>
          <p:cNvPr id="1119" name="Google Shape;1119;p144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20" name="Google Shape;1120;p144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121" name="Google Shape;1121;p144"/>
          <p:cNvSpPr txBox="1"/>
          <p:nvPr/>
        </p:nvSpPr>
        <p:spPr>
          <a:xfrm>
            <a:off x="2635200" y="4228225"/>
            <a:ext cx="387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3"/>
              </a:rPr>
              <a:t>github.com/grand-stack/grand-stack-starter</a:t>
            </a:r>
            <a:endParaRPr b="1"/>
          </a:p>
        </p:txBody>
      </p:sp>
      <p:pic>
        <p:nvPicPr>
          <p:cNvPr id="1122" name="Google Shape;112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50" y="845725"/>
            <a:ext cx="7879795" cy="32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5"/>
          <p:cNvSpPr txBox="1"/>
          <p:nvPr>
            <p:ph type="title"/>
          </p:nvPr>
        </p:nvSpPr>
        <p:spPr>
          <a:xfrm>
            <a:off x="583261" y="379974"/>
            <a:ext cx="808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Domain Driven Design</a:t>
            </a:r>
            <a:endParaRPr/>
          </a:p>
        </p:txBody>
      </p:sp>
      <p:sp>
        <p:nvSpPr>
          <p:cNvPr id="1129" name="Google Shape;1129;p145"/>
          <p:cNvSpPr txBox="1"/>
          <p:nvPr>
            <p:ph idx="1" type="body"/>
          </p:nvPr>
        </p:nvSpPr>
        <p:spPr>
          <a:xfrm>
            <a:off x="583261" y="1288814"/>
            <a:ext cx="3969900" cy="32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45"/>
          <p:cNvSpPr txBox="1"/>
          <p:nvPr>
            <p:ph idx="12" type="sldNum"/>
          </p:nvPr>
        </p:nvSpPr>
        <p:spPr>
          <a:xfrm>
            <a:off x="-9400" y="4765050"/>
            <a:ext cx="6879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31" name="Google Shape;1131;p145"/>
          <p:cNvSpPr txBox="1"/>
          <p:nvPr>
            <p:ph idx="3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3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30" name="Google Shape;530;p83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31" name="Google Shape;531;p83"/>
          <p:cNvSpPr txBox="1"/>
          <p:nvPr/>
        </p:nvSpPr>
        <p:spPr>
          <a:xfrm>
            <a:off x="526726" y="141653"/>
            <a:ext cx="7920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Expose A GraphQL API From Neo4j</a:t>
            </a:r>
            <a:endParaRPr b="1" sz="3000">
              <a:solidFill>
                <a:srgbClr val="404040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32" name="Google Shape;5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25" y="2803650"/>
            <a:ext cx="1701200" cy="1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100" y="1384788"/>
            <a:ext cx="4937226" cy="27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75" y="1213325"/>
            <a:ext cx="1884901" cy="14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649050" y="2761475"/>
            <a:ext cx="1061100" cy="56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578CE"/>
          </a:solidFill>
          <a:ln cap="flat" cmpd="sng" w="9525">
            <a:solidFill>
              <a:srgbClr val="2794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153" y="2070950"/>
            <a:ext cx="732675" cy="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3"/>
          <p:cNvSpPr txBox="1"/>
          <p:nvPr/>
        </p:nvSpPr>
        <p:spPr>
          <a:xfrm>
            <a:off x="5440813" y="4536188"/>
            <a:ext cx="2023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63A3"/>
                </a:solidFill>
                <a:hlinkClick r:id="rId7"/>
              </a:rPr>
              <a:t>GRANDstack.io</a:t>
            </a:r>
            <a:endParaRPr b="1"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46"/>
          <p:cNvSpPr txBox="1"/>
          <p:nvPr>
            <p:ph type="title"/>
          </p:nvPr>
        </p:nvSpPr>
        <p:spPr>
          <a:xfrm>
            <a:off x="583260" y="384724"/>
            <a:ext cx="8109183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b="1" i="0" lang="en-US" sz="3000" u="none" cap="none" strike="noStrik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Titled Columns Slide</a:t>
            </a:r>
            <a:endParaRPr b="1" i="0" sz="3000" u="none" cap="none" strike="noStrike">
              <a:solidFill>
                <a:srgbClr val="5D5D5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37" name="Google Shape;1137;p146"/>
          <p:cNvSpPr txBox="1"/>
          <p:nvPr>
            <p:ph idx="1" type="body"/>
          </p:nvPr>
        </p:nvSpPr>
        <p:spPr>
          <a:xfrm>
            <a:off x="583259" y="1311227"/>
            <a:ext cx="3904074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93939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146"/>
          <p:cNvSpPr txBox="1"/>
          <p:nvPr>
            <p:ph idx="2" type="body"/>
          </p:nvPr>
        </p:nvSpPr>
        <p:spPr>
          <a:xfrm>
            <a:off x="4645028" y="130181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9494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9" name="Google Shape;1139;p146"/>
          <p:cNvSpPr txBox="1"/>
          <p:nvPr>
            <p:ph idx="12" type="sldNum"/>
          </p:nvPr>
        </p:nvSpPr>
        <p:spPr>
          <a:xfrm>
            <a:off x="0" y="4765050"/>
            <a:ext cx="64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40" name="Google Shape;1140;p146"/>
          <p:cNvSpPr txBox="1"/>
          <p:nvPr>
            <p:ph idx="3" type="body"/>
          </p:nvPr>
        </p:nvSpPr>
        <p:spPr>
          <a:xfrm>
            <a:off x="583261" y="1890894"/>
            <a:ext cx="3904072" cy="2643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146"/>
          <p:cNvSpPr txBox="1"/>
          <p:nvPr>
            <p:ph idx="4" type="body"/>
          </p:nvPr>
        </p:nvSpPr>
        <p:spPr>
          <a:xfrm>
            <a:off x="4645028" y="1890894"/>
            <a:ext cx="4025062" cy="2643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8425" lvl="0" marL="22542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146"/>
          <p:cNvSpPr txBox="1"/>
          <p:nvPr>
            <p:ph idx="5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47"/>
          <p:cNvSpPr txBox="1"/>
          <p:nvPr>
            <p:ph type="title"/>
          </p:nvPr>
        </p:nvSpPr>
        <p:spPr>
          <a:xfrm>
            <a:off x="215000" y="213975"/>
            <a:ext cx="8823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Who’s using GRANDstack &amp; Neo4j GraphQL?</a:t>
            </a:r>
            <a:endParaRPr/>
          </a:p>
        </p:txBody>
      </p:sp>
      <p:sp>
        <p:nvSpPr>
          <p:cNvPr id="1149" name="Google Shape;1149;p147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50" name="Google Shape;1150;p147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51" name="Google Shape;115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304" y="2151013"/>
            <a:ext cx="1590800" cy="22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03" y="2215713"/>
            <a:ext cx="1521121" cy="2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063" y="2523007"/>
            <a:ext cx="2449526" cy="97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8"/>
          <p:cNvSpPr txBox="1"/>
          <p:nvPr>
            <p:ph type="title"/>
          </p:nvPr>
        </p:nvSpPr>
        <p:spPr>
          <a:xfrm>
            <a:off x="215000" y="213975"/>
            <a:ext cx="8823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Who’s using GRANDstack &amp; Neo4j GraphQL?</a:t>
            </a:r>
            <a:endParaRPr/>
          </a:p>
        </p:txBody>
      </p:sp>
      <p:sp>
        <p:nvSpPr>
          <p:cNvPr id="1160" name="Google Shape;1160;p148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61" name="Google Shape;1161;p148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62" name="Google Shape;116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04" y="1745411"/>
            <a:ext cx="3167325" cy="1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447" y="897213"/>
            <a:ext cx="4544278" cy="2963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48"/>
          <p:cNvSpPr txBox="1"/>
          <p:nvPr/>
        </p:nvSpPr>
        <p:spPr>
          <a:xfrm>
            <a:off x="5441538" y="4132850"/>
            <a:ext cx="192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hlinkClick r:id="rId5"/>
              </a:rPr>
              <a:t>community.neo4j.com</a:t>
            </a:r>
            <a:endParaRPr b="1" sz="1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9"/>
          <p:cNvSpPr txBox="1"/>
          <p:nvPr>
            <p:ph type="title"/>
          </p:nvPr>
        </p:nvSpPr>
        <p:spPr>
          <a:xfrm>
            <a:off x="215000" y="213975"/>
            <a:ext cx="8823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Who’s using GRANDstack &amp; Neo4j GraphQL?</a:t>
            </a:r>
            <a:endParaRPr/>
          </a:p>
        </p:txBody>
      </p:sp>
      <p:sp>
        <p:nvSpPr>
          <p:cNvPr id="1171" name="Google Shape;1171;p149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72" name="Google Shape;1172;p149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73" name="Google Shape;117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51" y="773769"/>
            <a:ext cx="757052" cy="10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112" y="1319925"/>
            <a:ext cx="3841175" cy="25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49"/>
          <p:cNvSpPr txBox="1"/>
          <p:nvPr/>
        </p:nvSpPr>
        <p:spPr>
          <a:xfrm>
            <a:off x="4289400" y="3963000"/>
            <a:ext cx="4854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hlink"/>
                </a:solidFill>
                <a:hlinkClick r:id="rId5"/>
              </a:rPr>
              <a:t>medium.com/ft-product-technology/ready-steady-crash-eeae63e89a77</a:t>
            </a:r>
            <a:endParaRPr b="1"/>
          </a:p>
        </p:txBody>
      </p:sp>
      <p:pic>
        <p:nvPicPr>
          <p:cNvPr id="1176" name="Google Shape;1176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2475" y="1655075"/>
            <a:ext cx="2917974" cy="18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49"/>
          <p:cNvSpPr txBox="1"/>
          <p:nvPr/>
        </p:nvSpPr>
        <p:spPr>
          <a:xfrm>
            <a:off x="215000" y="3488425"/>
            <a:ext cx="4584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hlink"/>
                </a:solidFill>
                <a:hlinkClick r:id="rId7"/>
              </a:rPr>
              <a:t>speakerdeck.com/wheresrhys/a-field-guide-to-the-financial-times</a:t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50"/>
          <p:cNvSpPr txBox="1"/>
          <p:nvPr>
            <p:ph type="title"/>
          </p:nvPr>
        </p:nvSpPr>
        <p:spPr>
          <a:xfrm>
            <a:off x="215000" y="213975"/>
            <a:ext cx="8823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Who’s using GRANDstack &amp; Neo4j GraphQL?</a:t>
            </a:r>
            <a:endParaRPr/>
          </a:p>
        </p:txBody>
      </p:sp>
      <p:sp>
        <p:nvSpPr>
          <p:cNvPr id="1184" name="Google Shape;1184;p150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85" name="Google Shape;1185;p150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86" name="Google Shape;118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29" y="1014038"/>
            <a:ext cx="1590800" cy="22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353" y="896750"/>
            <a:ext cx="4822203" cy="2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50"/>
          <p:cNvSpPr txBox="1"/>
          <p:nvPr/>
        </p:nvSpPr>
        <p:spPr>
          <a:xfrm>
            <a:off x="320700" y="4107425"/>
            <a:ext cx="8502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5"/>
              </a:rPr>
              <a:t>community.neo4j.com/t/online-meetup-using-neo4j-and-graphql-to-build-human-connection/8213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1"/>
          <p:cNvSpPr txBox="1"/>
          <p:nvPr>
            <p:ph type="title"/>
          </p:nvPr>
        </p:nvSpPr>
        <p:spPr>
          <a:xfrm>
            <a:off x="215000" y="213975"/>
            <a:ext cx="8823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Who’s using GRANDstack &amp; Neo4j GraphQL?</a:t>
            </a:r>
            <a:endParaRPr/>
          </a:p>
        </p:txBody>
      </p:sp>
      <p:sp>
        <p:nvSpPr>
          <p:cNvPr id="1195" name="Google Shape;1195;p151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196" name="Google Shape;1196;p151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197" name="Google Shape;1197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35" y="1069625"/>
            <a:ext cx="1987390" cy="7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00" y="1741150"/>
            <a:ext cx="2073450" cy="7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52"/>
          <p:cNvSpPr txBox="1"/>
          <p:nvPr>
            <p:ph type="title"/>
          </p:nvPr>
        </p:nvSpPr>
        <p:spPr>
          <a:xfrm>
            <a:off x="2113400" y="3986400"/>
            <a:ext cx="50271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foundation.graphql.org</a:t>
            </a:r>
            <a:endParaRPr/>
          </a:p>
        </p:txBody>
      </p:sp>
      <p:sp>
        <p:nvSpPr>
          <p:cNvPr id="1205" name="Google Shape;1205;p152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06" name="Google Shape;1206;p152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207" name="Google Shape;1207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50" y="427850"/>
            <a:ext cx="3862125" cy="236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676" y="1492625"/>
            <a:ext cx="4254397" cy="22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275" y="141000"/>
            <a:ext cx="4117801" cy="12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3"/>
          <p:cNvSpPr txBox="1"/>
          <p:nvPr>
            <p:ph type="title"/>
          </p:nvPr>
        </p:nvSpPr>
        <p:spPr>
          <a:xfrm>
            <a:off x="1148450" y="84675"/>
            <a:ext cx="69570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GRANDstack Talks In #NODES2019</a:t>
            </a:r>
            <a:endParaRPr/>
          </a:p>
        </p:txBody>
      </p:sp>
      <p:sp>
        <p:nvSpPr>
          <p:cNvPr id="1216" name="Google Shape;1216;p153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17" name="Google Shape;1217;p153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218" name="Google Shape;1218;p153"/>
          <p:cNvPicPr preferRelativeResize="0"/>
          <p:nvPr/>
        </p:nvPicPr>
        <p:blipFill rotWithShape="1">
          <a:blip r:embed="rId3">
            <a:alphaModFix/>
          </a:blip>
          <a:srcRect b="0" l="0" r="0" t="4085"/>
          <a:stretch/>
        </p:blipFill>
        <p:spPr>
          <a:xfrm>
            <a:off x="116300" y="821150"/>
            <a:ext cx="5483553" cy="31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25" y="1239026"/>
            <a:ext cx="3329077" cy="19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53"/>
          <p:cNvSpPr txBox="1"/>
          <p:nvPr/>
        </p:nvSpPr>
        <p:spPr>
          <a:xfrm>
            <a:off x="1752725" y="4111000"/>
            <a:ext cx="221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hlink"/>
                </a:solidFill>
                <a:hlinkClick r:id="rId5"/>
              </a:rPr>
              <a:t>nodes2019-app.grandstack.io</a:t>
            </a:r>
            <a:endParaRPr b="1"/>
          </a:p>
        </p:txBody>
      </p:sp>
      <p:sp>
        <p:nvSpPr>
          <p:cNvPr id="1221" name="Google Shape;1221;p153"/>
          <p:cNvSpPr txBox="1"/>
          <p:nvPr/>
        </p:nvSpPr>
        <p:spPr>
          <a:xfrm>
            <a:off x="6415850" y="4111000"/>
            <a:ext cx="198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hlink"/>
                </a:solidFill>
                <a:hlinkClick r:id="rId6"/>
              </a:rPr>
              <a:t>neo4j.com/online-summit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54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27" name="Google Shape;1227;p154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228" name="Google Shape;1228;p154"/>
          <p:cNvSpPr txBox="1"/>
          <p:nvPr/>
        </p:nvSpPr>
        <p:spPr>
          <a:xfrm>
            <a:off x="2566800" y="3712275"/>
            <a:ext cx="4010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summit.graphql.com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29" name="Google Shape;1229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3750" y="224575"/>
            <a:ext cx="5566205" cy="34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54"/>
          <p:cNvSpPr txBox="1"/>
          <p:nvPr/>
        </p:nvSpPr>
        <p:spPr>
          <a:xfrm>
            <a:off x="225600" y="817200"/>
            <a:ext cx="1831800" cy="15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Use code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“SPEAKERFRIEND”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for a 15% discount!!!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5"/>
          <p:cNvSpPr txBox="1"/>
          <p:nvPr>
            <p:ph type="title"/>
          </p:nvPr>
        </p:nvSpPr>
        <p:spPr>
          <a:xfrm>
            <a:off x="2169150" y="156850"/>
            <a:ext cx="48057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Font typeface="Open Sans ExtraBold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GRANDstack.io/survey</a:t>
            </a:r>
            <a:endParaRPr>
              <a:solidFill>
                <a:srgbClr val="5D5D5D"/>
              </a:solidFill>
            </a:endParaRPr>
          </a:p>
        </p:txBody>
      </p:sp>
      <p:sp>
        <p:nvSpPr>
          <p:cNvPr id="1236" name="Google Shape;1236;p155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37" name="Google Shape;1237;p155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238" name="Google Shape;123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613" y="1239073"/>
            <a:ext cx="6082770" cy="337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44" name="Google Shape;544;p84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545" name="Google Shape;545;p84"/>
          <p:cNvSpPr txBox="1"/>
          <p:nvPr/>
        </p:nvSpPr>
        <p:spPr>
          <a:xfrm>
            <a:off x="583250" y="3073775"/>
            <a:ext cx="81828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Open Sans"/>
              <a:buChar char="●"/>
            </a:pPr>
            <a:r>
              <a:rPr lang="en-US" sz="20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Fullstack framework for building applications</a:t>
            </a:r>
            <a:endParaRPr sz="20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84"/>
          <p:cNvSpPr txBox="1"/>
          <p:nvPr/>
        </p:nvSpPr>
        <p:spPr>
          <a:xfrm>
            <a:off x="583260" y="22042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Fullstack GraphQL with GRANDstack</a:t>
            </a:r>
            <a:endParaRPr sz="3000">
              <a:solidFill>
                <a:srgbClr val="5D5D5D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47" name="Google Shape;5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63" y="1230224"/>
            <a:ext cx="7959267" cy="16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4"/>
          <p:cNvSpPr txBox="1"/>
          <p:nvPr/>
        </p:nvSpPr>
        <p:spPr>
          <a:xfrm>
            <a:off x="2927525" y="3951675"/>
            <a:ext cx="3219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63A3"/>
                </a:solidFill>
                <a:uFill>
                  <a:noFill/>
                </a:uFill>
                <a:hlinkClick r:id="rId4"/>
              </a:rPr>
              <a:t>grandstack.io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56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45" name="Google Shape;1245;p156"/>
          <p:cNvSpPr txBox="1"/>
          <p:nvPr>
            <p:ph type="title"/>
          </p:nvPr>
        </p:nvSpPr>
        <p:spPr>
          <a:xfrm>
            <a:off x="574230" y="109250"/>
            <a:ext cx="4073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blog.grandstack.io</a:t>
            </a:r>
            <a:endParaRPr/>
          </a:p>
        </p:txBody>
      </p:sp>
      <p:sp>
        <p:nvSpPr>
          <p:cNvPr id="1246" name="Google Shape;1246;p156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1247" name="Google Shape;124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80" y="838100"/>
            <a:ext cx="4182842" cy="346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57"/>
          <p:cNvSpPr txBox="1"/>
          <p:nvPr>
            <p:ph idx="12" type="sldNum"/>
          </p:nvPr>
        </p:nvSpPr>
        <p:spPr>
          <a:xfrm>
            <a:off x="5" y="4765050"/>
            <a:ext cx="66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1253" name="Google Shape;1253;p157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sp>
        <p:nvSpPr>
          <p:cNvPr id="1254" name="Google Shape;1254;p157"/>
          <p:cNvSpPr txBox="1"/>
          <p:nvPr/>
        </p:nvSpPr>
        <p:spPr>
          <a:xfrm>
            <a:off x="2945250" y="3721300"/>
            <a:ext cx="32535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GRANDstack.io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55" name="Google Shape;125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938" y="423100"/>
            <a:ext cx="6146123" cy="27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58"/>
          <p:cNvSpPr txBox="1"/>
          <p:nvPr>
            <p:ph type="title"/>
          </p:nvPr>
        </p:nvSpPr>
        <p:spPr>
          <a:xfrm>
            <a:off x="311700" y="0"/>
            <a:ext cx="56736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Hunger Games</a:t>
            </a:r>
            <a:r>
              <a:rPr lang="en-US" sz="1800"/>
              <a:t> Questions for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"</a:t>
            </a:r>
            <a:r>
              <a:rPr b="1" lang="en-US" sz="2400"/>
              <a:t>GRANDstack: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Graphs ALL The Way Down</a:t>
            </a:r>
            <a:r>
              <a:rPr lang="en-US" sz="2400"/>
              <a:t>"</a:t>
            </a:r>
            <a:endParaRPr sz="2400"/>
          </a:p>
        </p:txBody>
      </p:sp>
      <p:sp>
        <p:nvSpPr>
          <p:cNvPr id="1261" name="Google Shape;1261;p158"/>
          <p:cNvSpPr txBox="1"/>
          <p:nvPr>
            <p:ph idx="1" type="body"/>
          </p:nvPr>
        </p:nvSpPr>
        <p:spPr>
          <a:xfrm>
            <a:off x="311700" y="1127925"/>
            <a:ext cx="8520600" cy="39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Query the GraphQL Playground at </a:t>
            </a:r>
            <a:r>
              <a:rPr b="1" lang="en-US"/>
              <a:t>nodes2019.grandstack.io</a:t>
            </a:r>
            <a:r>
              <a:rPr lang="en-US"/>
              <a:t> to answer: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What is the title of the first session when ordered by title in ascending order?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APOC Pearls: The Best Tips &amp; Tricks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Agile Property Graph Design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Aardvarks In The Cloud With Neo4j Fabric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Which speakers are presenting talks about Kafka?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Bob Loblaw and Princess Caroline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Mark Needham and Andrea Santurbano</a:t>
            </a:r>
            <a:r>
              <a:rPr lang="en-U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Michael Hunger and Craig Taverner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If I like the talk about Neovis.js, what is the top recommendation for me?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Graph Visualization: Main aspects, challenges and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Building Spatial Search Algorithms for Neo4j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Challenges in knowledge graph visualization</a:t>
            </a:r>
            <a:r>
              <a:rPr b="1" lang="en-US" u="sng"/>
              <a:t>		</a:t>
            </a:r>
            <a:r>
              <a:rPr b="1" lang="en-US" sz="1200" u="sng"/>
              <a:t>Answer here: r.neo4j.com/hunger-games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2" name="Google Shape;126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241" y="0"/>
            <a:ext cx="2080761" cy="11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9"/>
          <p:cNvSpPr txBox="1"/>
          <p:nvPr>
            <p:ph type="title"/>
          </p:nvPr>
        </p:nvSpPr>
        <p:spPr>
          <a:xfrm>
            <a:off x="780815" y="1154250"/>
            <a:ext cx="7516518" cy="261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 ExtraBold"/>
              <a:buNone/>
            </a:pPr>
            <a:r>
              <a:rPr b="1" i="0" lang="en-US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Section Slide</a:t>
            </a:r>
            <a:endParaRPr b="1" i="0" sz="4600" u="none" cap="none" strike="noStrike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68" name="Google Shape;1268;p159"/>
          <p:cNvSpPr txBox="1"/>
          <p:nvPr>
            <p:ph idx="4294967295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60"/>
          <p:cNvSpPr txBox="1"/>
          <p:nvPr>
            <p:ph type="title"/>
          </p:nvPr>
        </p:nvSpPr>
        <p:spPr>
          <a:xfrm>
            <a:off x="780815" y="1154250"/>
            <a:ext cx="7516518" cy="261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 ExtraBold"/>
              <a:buNone/>
            </a:pPr>
            <a:r>
              <a:rPr b="1" i="0" lang="en-US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Section Slide</a:t>
            </a:r>
            <a:endParaRPr b="1" i="0" sz="4600" u="none" cap="none" strike="noStrike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74" name="Google Shape;1274;p160"/>
          <p:cNvSpPr txBox="1"/>
          <p:nvPr>
            <p:ph idx="4294967295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61"/>
          <p:cNvSpPr txBox="1"/>
          <p:nvPr>
            <p:ph type="title"/>
          </p:nvPr>
        </p:nvSpPr>
        <p:spPr>
          <a:xfrm>
            <a:off x="780815" y="1154250"/>
            <a:ext cx="7516518" cy="2618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Open Sans ExtraBold"/>
              <a:buNone/>
            </a:pPr>
            <a:r>
              <a:rPr b="1" i="0" lang="en-US" sz="4600" u="none" cap="none" strike="noStrik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Section Slide</a:t>
            </a:r>
            <a:endParaRPr b="1" i="0" sz="4600" u="none" cap="none" strike="noStrike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80" name="Google Shape;1280;p161"/>
          <p:cNvSpPr txBox="1"/>
          <p:nvPr>
            <p:ph idx="4294967295" type="sldNum"/>
          </p:nvPr>
        </p:nvSpPr>
        <p:spPr>
          <a:xfrm>
            <a:off x="154458" y="4764915"/>
            <a:ext cx="428803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"/>
          <p:cNvSpPr txBox="1"/>
          <p:nvPr>
            <p:ph idx="12" type="sldNum"/>
          </p:nvPr>
        </p:nvSpPr>
        <p:spPr>
          <a:xfrm>
            <a:off x="-9406" y="4765050"/>
            <a:ext cx="726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@lyonwj</a:t>
            </a:r>
            <a:endParaRPr/>
          </a:p>
        </p:txBody>
      </p:sp>
      <p:sp>
        <p:nvSpPr>
          <p:cNvPr id="555" name="Google Shape;555;p85"/>
          <p:cNvSpPr txBox="1"/>
          <p:nvPr>
            <p:ph type="title"/>
          </p:nvPr>
        </p:nvSpPr>
        <p:spPr>
          <a:xfrm>
            <a:off x="1515903" y="3907650"/>
            <a:ext cx="6112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nodes2019-app.grandstack.io</a:t>
            </a:r>
            <a:endParaRPr/>
          </a:p>
        </p:txBody>
      </p:sp>
      <p:sp>
        <p:nvSpPr>
          <p:cNvPr id="556" name="Google Shape;556;p85"/>
          <p:cNvSpPr txBox="1"/>
          <p:nvPr>
            <p:ph idx="2" type="sldNum"/>
          </p:nvPr>
        </p:nvSpPr>
        <p:spPr>
          <a:xfrm>
            <a:off x="4130450" y="4765050"/>
            <a:ext cx="993000" cy="274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GRANDstack.io</a:t>
            </a:r>
            <a:endParaRPr/>
          </a:p>
        </p:txBody>
      </p:sp>
      <p:pic>
        <p:nvPicPr>
          <p:cNvPr id="557" name="Google Shape;55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614" y="142900"/>
            <a:ext cx="3574775" cy="38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o4j Master">
  <a:themeElements>
    <a:clrScheme name="Custom 10">
      <a:dk1>
        <a:srgbClr val="282828"/>
      </a:dk1>
      <a:lt1>
        <a:srgbClr val="FFFFFF"/>
      </a:lt1>
      <a:dk2>
        <a:srgbClr val="2794B8"/>
      </a:dk2>
      <a:lt2>
        <a:srgbClr val="509873"/>
      </a:lt2>
      <a:accent1>
        <a:srgbClr val="70B9F0"/>
      </a:accent1>
      <a:accent2>
        <a:srgbClr val="2A6ACB"/>
      </a:accent2>
      <a:accent3>
        <a:srgbClr val="A662C2"/>
      </a:accent3>
      <a:accent4>
        <a:srgbClr val="C69C28"/>
      </a:accent4>
      <a:accent5>
        <a:srgbClr val="419374"/>
      </a:accent5>
      <a:accent6>
        <a:srgbClr val="5B38AD"/>
      </a:accent6>
      <a:hlink>
        <a:srgbClr val="0063A3"/>
      </a:hlink>
      <a:folHlink>
        <a:srgbClr val="463E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Neo4j Master">
  <a:themeElements>
    <a:clrScheme name="Custom 10">
      <a:dk1>
        <a:srgbClr val="282828"/>
      </a:dk1>
      <a:lt1>
        <a:srgbClr val="FFFFFF"/>
      </a:lt1>
      <a:dk2>
        <a:srgbClr val="2794B8"/>
      </a:dk2>
      <a:lt2>
        <a:srgbClr val="509873"/>
      </a:lt2>
      <a:accent1>
        <a:srgbClr val="70B9F0"/>
      </a:accent1>
      <a:accent2>
        <a:srgbClr val="2A6ACB"/>
      </a:accent2>
      <a:accent3>
        <a:srgbClr val="A662C2"/>
      </a:accent3>
      <a:accent4>
        <a:srgbClr val="C69C28"/>
      </a:accent4>
      <a:accent5>
        <a:srgbClr val="419374"/>
      </a:accent5>
      <a:accent6>
        <a:srgbClr val="5B38AD"/>
      </a:accent6>
      <a:hlink>
        <a:srgbClr val="0063A3"/>
      </a:hlink>
      <a:folHlink>
        <a:srgbClr val="463E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Neo4j Master">
  <a:themeElements>
    <a:clrScheme name="Custom 10">
      <a:dk1>
        <a:srgbClr val="282828"/>
      </a:dk1>
      <a:lt1>
        <a:srgbClr val="FFFFFF"/>
      </a:lt1>
      <a:dk2>
        <a:srgbClr val="2794B8"/>
      </a:dk2>
      <a:lt2>
        <a:srgbClr val="509873"/>
      </a:lt2>
      <a:accent1>
        <a:srgbClr val="70B9F0"/>
      </a:accent1>
      <a:accent2>
        <a:srgbClr val="2A6ACB"/>
      </a:accent2>
      <a:accent3>
        <a:srgbClr val="A662C2"/>
      </a:accent3>
      <a:accent4>
        <a:srgbClr val="C69C28"/>
      </a:accent4>
      <a:accent5>
        <a:srgbClr val="419374"/>
      </a:accent5>
      <a:accent6>
        <a:srgbClr val="5B38AD"/>
      </a:accent6>
      <a:hlink>
        <a:srgbClr val="0063A3"/>
      </a:hlink>
      <a:folHlink>
        <a:srgbClr val="463E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Neo4j Master">
  <a:themeElements>
    <a:clrScheme name="Custom 10">
      <a:dk1>
        <a:srgbClr val="282828"/>
      </a:dk1>
      <a:lt1>
        <a:srgbClr val="FFFFFF"/>
      </a:lt1>
      <a:dk2>
        <a:srgbClr val="2794B8"/>
      </a:dk2>
      <a:lt2>
        <a:srgbClr val="509873"/>
      </a:lt2>
      <a:accent1>
        <a:srgbClr val="70B9F0"/>
      </a:accent1>
      <a:accent2>
        <a:srgbClr val="2A6ACB"/>
      </a:accent2>
      <a:accent3>
        <a:srgbClr val="A662C2"/>
      </a:accent3>
      <a:accent4>
        <a:srgbClr val="C69C28"/>
      </a:accent4>
      <a:accent5>
        <a:srgbClr val="419374"/>
      </a:accent5>
      <a:accent6>
        <a:srgbClr val="5B38AD"/>
      </a:accent6>
      <a:hlink>
        <a:srgbClr val="0063A3"/>
      </a:hlink>
      <a:folHlink>
        <a:srgbClr val="463E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